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1" r:id="rId3"/>
    <p:sldId id="276" r:id="rId4"/>
    <p:sldId id="268" r:id="rId5"/>
    <p:sldId id="269" r:id="rId6"/>
    <p:sldId id="270" r:id="rId7"/>
    <p:sldId id="266" r:id="rId8"/>
    <p:sldId id="271" r:id="rId9"/>
    <p:sldId id="272" r:id="rId10"/>
    <p:sldId id="273" r:id="rId11"/>
    <p:sldId id="274" r:id="rId12"/>
    <p:sldId id="275" r:id="rId13"/>
    <p:sldId id="267" r:id="rId14"/>
    <p:sldId id="277" r:id="rId15"/>
    <p:sldId id="278" r:id="rId16"/>
    <p:sldId id="279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70" d="100"/>
          <a:sy n="70" d="100"/>
        </p:scale>
        <p:origin x="-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77D2-132B-4B76-BF70-D7FEC7F6D9A1}" type="doc">
      <dgm:prSet loTypeId="urn:microsoft.com/office/officeart/2005/8/layout/hierarchy4" loCatId="list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pl-PL"/>
        </a:p>
      </dgm:t>
    </dgm:pt>
    <dgm:pt modelId="{DBBC8375-37E0-4F66-B432-9620FDC9F44F}">
      <dgm:prSet phldrT="[Tekst]" custT="1"/>
      <dgm:spPr/>
      <dgm:t>
        <a:bodyPr/>
        <a:lstStyle/>
        <a:p>
          <a:r>
            <a:rPr lang="pl-PL" sz="2000" b="1" noProof="0" dirty="0" smtClean="0"/>
            <a:t>Wzmacnianie dobrostanu osoby starszej </a:t>
          </a:r>
          <a:br>
            <a:rPr lang="pl-PL" sz="2000" b="1" noProof="0" dirty="0" smtClean="0"/>
          </a:br>
          <a:r>
            <a:rPr lang="pl-PL" sz="1400" b="0" noProof="0" dirty="0" smtClean="0"/>
            <a:t>przez utrzymywanie, wspieranie i poszerzanie niezależności osobistej oraz aktywności - </a:t>
          </a:r>
          <a:br>
            <a:rPr lang="pl-PL" sz="1400" b="0" noProof="0" dirty="0" smtClean="0"/>
          </a:br>
          <a:r>
            <a:rPr lang="pl-PL" sz="1400" b="0" noProof="0" dirty="0" smtClean="0"/>
            <a:t>- z uwzględnieniem potrzeb i możliwości osoby starszej, jej rodziny i otoczenia</a:t>
          </a:r>
          <a:endParaRPr lang="pl-PL" sz="1400" b="0" noProof="0" dirty="0"/>
        </a:p>
      </dgm:t>
    </dgm:pt>
    <dgm:pt modelId="{6C9F8FBF-D1DC-45C5-82EE-97F4A309C8F5}" type="parTrans" cxnId="{FC900823-97DB-4AB8-B1B0-95BFDE65A848}">
      <dgm:prSet/>
      <dgm:spPr/>
      <dgm:t>
        <a:bodyPr/>
        <a:lstStyle/>
        <a:p>
          <a:endParaRPr lang="pl-PL"/>
        </a:p>
      </dgm:t>
    </dgm:pt>
    <dgm:pt modelId="{F485C0ED-8CF1-4C9A-87E7-9663BA8BFE71}" type="sibTrans" cxnId="{FC900823-97DB-4AB8-B1B0-95BFDE65A848}">
      <dgm:prSet/>
      <dgm:spPr/>
      <dgm:t>
        <a:bodyPr/>
        <a:lstStyle/>
        <a:p>
          <a:endParaRPr lang="pl-PL"/>
        </a:p>
      </dgm:t>
    </dgm:pt>
    <dgm:pt modelId="{A0EAED89-9747-49EC-BBBF-31753C87A553}">
      <dgm:prSet phldrT="[Tekst]" custT="1"/>
      <dgm:spPr/>
      <dgm:t>
        <a:bodyPr/>
        <a:lstStyle/>
        <a:p>
          <a:pPr algn="ctr"/>
          <a:r>
            <a:rPr lang="pl-PL" sz="1600" b="1" noProof="0" dirty="0" smtClean="0"/>
            <a:t>Redukcja barier i braków </a:t>
          </a:r>
          <a:br>
            <a:rPr lang="pl-PL" sz="1600" b="1" noProof="0" dirty="0" smtClean="0"/>
          </a:br>
          <a:r>
            <a:rPr lang="pl-PL" sz="1600" b="1" noProof="0" dirty="0" smtClean="0"/>
            <a:t>związanych z zaspokajaniem podstawowych potrzeb życiowych</a:t>
          </a:r>
        </a:p>
        <a:p>
          <a:pPr algn="ctr"/>
          <a:endParaRPr lang="pl-PL" sz="1400" b="1" noProof="0" dirty="0" smtClean="0"/>
        </a:p>
        <a:p>
          <a:pPr algn="ctr"/>
          <a:r>
            <a:rPr lang="pl-PL" sz="1400" dirty="0" smtClean="0"/>
            <a:t>(dot. barier ograniczających samodzielność, w tym rodzinnych i społecznych </a:t>
          </a:r>
          <a:br>
            <a:rPr lang="pl-PL" sz="1400" dirty="0" smtClean="0"/>
          </a:br>
          <a:r>
            <a:rPr lang="pl-PL" sz="1400" dirty="0" smtClean="0"/>
            <a:t>oraz budowania poczucia bezpieczeństwa)</a:t>
          </a:r>
          <a:endParaRPr lang="pl-PL" sz="1400" b="1" noProof="0" dirty="0" smtClean="0"/>
        </a:p>
      </dgm:t>
    </dgm:pt>
    <dgm:pt modelId="{7B7E1617-4CD0-41AD-98FA-CBE8B8BBCD63}" type="parTrans" cxnId="{D7219F22-DDEF-4EDD-9F79-3EA03FFBF617}">
      <dgm:prSet/>
      <dgm:spPr/>
      <dgm:t>
        <a:bodyPr/>
        <a:lstStyle/>
        <a:p>
          <a:endParaRPr lang="pl-PL"/>
        </a:p>
      </dgm:t>
    </dgm:pt>
    <dgm:pt modelId="{A55705CD-0AED-48EB-A431-32453E851494}" type="sibTrans" cxnId="{D7219F22-DDEF-4EDD-9F79-3EA03FFBF617}">
      <dgm:prSet/>
      <dgm:spPr/>
      <dgm:t>
        <a:bodyPr/>
        <a:lstStyle/>
        <a:p>
          <a:endParaRPr lang="pl-PL"/>
        </a:p>
      </dgm:t>
    </dgm:pt>
    <dgm:pt modelId="{C0E437FF-573F-4AF7-A616-8F308F96EC4D}">
      <dgm:prSet phldrT="[Tekst]" custT="1"/>
      <dgm:spPr/>
      <dgm:t>
        <a:bodyPr/>
        <a:lstStyle/>
        <a:p>
          <a:pPr algn="ctr"/>
          <a:r>
            <a:rPr lang="pl-PL" sz="1600" b="1" dirty="0" smtClean="0"/>
            <a:t>Poprawa jakości </a:t>
          </a:r>
          <a:br>
            <a:rPr lang="pl-PL" sz="1600" b="1" dirty="0" smtClean="0"/>
          </a:br>
          <a:r>
            <a:rPr lang="pl-PL" sz="1600" b="1" dirty="0" smtClean="0"/>
            <a:t>funkcjonowania społecznego</a:t>
          </a:r>
        </a:p>
        <a:p>
          <a:pPr algn="l"/>
          <a:endParaRPr lang="pl-PL" sz="1400" dirty="0" smtClean="0"/>
        </a:p>
        <a:p>
          <a:pPr algn="ctr"/>
          <a:r>
            <a:rPr lang="pl-PL" sz="1400" dirty="0" smtClean="0"/>
            <a:t>(zaspokojenie potrzeb: przynależności </a:t>
          </a:r>
          <a:br>
            <a:rPr lang="pl-PL" sz="1400" dirty="0" smtClean="0"/>
          </a:br>
          <a:r>
            <a:rPr lang="pl-PL" sz="1400" dirty="0" smtClean="0"/>
            <a:t>i akceptacji, szacunku i uznania oraz samorealizacji - tworzenie warunków </a:t>
          </a:r>
          <a:br>
            <a:rPr lang="pl-PL" sz="1400" dirty="0" smtClean="0"/>
          </a:br>
          <a:r>
            <a:rPr lang="pl-PL" sz="1400" dirty="0" smtClean="0"/>
            <a:t>do wszelkiej aktywności, łamanie stereotypów dot. osób starszych i starości)</a:t>
          </a:r>
          <a:endParaRPr lang="pl-PL" sz="1400" dirty="0"/>
        </a:p>
      </dgm:t>
    </dgm:pt>
    <dgm:pt modelId="{84183E43-CE9F-4714-946B-5CBD0738FC86}" type="parTrans" cxnId="{5736811C-3807-47EF-88DD-B34AFBBDD393}">
      <dgm:prSet/>
      <dgm:spPr/>
      <dgm:t>
        <a:bodyPr/>
        <a:lstStyle/>
        <a:p>
          <a:endParaRPr lang="pl-PL"/>
        </a:p>
      </dgm:t>
    </dgm:pt>
    <dgm:pt modelId="{242F6CA4-139B-4F55-972F-4DDC37D223A2}" type="sibTrans" cxnId="{5736811C-3807-47EF-88DD-B34AFBBDD393}">
      <dgm:prSet/>
      <dgm:spPr/>
      <dgm:t>
        <a:bodyPr/>
        <a:lstStyle/>
        <a:p>
          <a:endParaRPr lang="pl-PL"/>
        </a:p>
      </dgm:t>
    </dgm:pt>
    <dgm:pt modelId="{946B423B-D277-44D0-8BFF-3F9DB95CBBEF}" type="pres">
      <dgm:prSet presAssocID="{391077D2-132B-4B76-BF70-D7FEC7F6D9A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C4E6B78-26A3-4E3D-8FB9-67B9A4633FEF}" type="pres">
      <dgm:prSet presAssocID="{DBBC8375-37E0-4F66-B432-9620FDC9F44F}" presName="vertOne" presStyleCnt="0"/>
      <dgm:spPr/>
    </dgm:pt>
    <dgm:pt modelId="{9FBC4C3D-660C-473B-ABB3-F5B21E0E7828}" type="pres">
      <dgm:prSet presAssocID="{DBBC8375-37E0-4F66-B432-9620FDC9F44F}" presName="txOne" presStyleLbl="node0" presStyleIdx="0" presStyleCnt="1" custScaleY="50047" custLinFactNeighborX="910" custLinFactNeighborY="-5013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0E79220-8854-43BB-BEF4-DF357E9F74E4}" type="pres">
      <dgm:prSet presAssocID="{DBBC8375-37E0-4F66-B432-9620FDC9F44F}" presName="parTransOne" presStyleCnt="0"/>
      <dgm:spPr/>
    </dgm:pt>
    <dgm:pt modelId="{265B2C30-7F1C-4C0A-905E-AB0795724AE1}" type="pres">
      <dgm:prSet presAssocID="{DBBC8375-37E0-4F66-B432-9620FDC9F44F}" presName="horzOne" presStyleCnt="0"/>
      <dgm:spPr/>
    </dgm:pt>
    <dgm:pt modelId="{91F23321-D0EC-4797-8D91-6D2BA4390AC1}" type="pres">
      <dgm:prSet presAssocID="{A0EAED89-9747-49EC-BBBF-31753C87A553}" presName="vertTwo" presStyleCnt="0"/>
      <dgm:spPr/>
    </dgm:pt>
    <dgm:pt modelId="{2E243B98-B6C6-415E-AC6E-B4BA803855D0}" type="pres">
      <dgm:prSet presAssocID="{A0EAED89-9747-49EC-BBBF-31753C87A553}" presName="txTwo" presStyleLbl="node2" presStyleIdx="0" presStyleCnt="2" custScaleX="205957" custLinFactNeighborX="-1365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B7D329A-16A6-4C29-ACAC-80173E7A21E7}" type="pres">
      <dgm:prSet presAssocID="{A0EAED89-9747-49EC-BBBF-31753C87A553}" presName="horzTwo" presStyleCnt="0"/>
      <dgm:spPr/>
    </dgm:pt>
    <dgm:pt modelId="{595F43DB-F8B1-418D-A471-1EF86F3C5D5A}" type="pres">
      <dgm:prSet presAssocID="{A55705CD-0AED-48EB-A431-32453E851494}" presName="sibSpaceTwo" presStyleCnt="0"/>
      <dgm:spPr/>
    </dgm:pt>
    <dgm:pt modelId="{D495CD6D-93FA-431D-AB54-D1C875CE4DFE}" type="pres">
      <dgm:prSet presAssocID="{C0E437FF-573F-4AF7-A616-8F308F96EC4D}" presName="vertTwo" presStyleCnt="0"/>
      <dgm:spPr/>
    </dgm:pt>
    <dgm:pt modelId="{99B7C0AC-A99D-49F2-B910-BC59D288C939}" type="pres">
      <dgm:prSet presAssocID="{C0E437FF-573F-4AF7-A616-8F308F96EC4D}" presName="txTwo" presStyleLbl="node2" presStyleIdx="1" presStyleCnt="2" custScaleX="20889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E64D935-F52B-45AF-8DCA-E30ACE895DEF}" type="pres">
      <dgm:prSet presAssocID="{C0E437FF-573F-4AF7-A616-8F308F96EC4D}" presName="horzTwo" presStyleCnt="0"/>
      <dgm:spPr/>
    </dgm:pt>
  </dgm:ptLst>
  <dgm:cxnLst>
    <dgm:cxn modelId="{BBCE36BA-B507-4C21-A8E7-78AE059C376F}" type="presOf" srcId="{A0EAED89-9747-49EC-BBBF-31753C87A553}" destId="{2E243B98-B6C6-415E-AC6E-B4BA803855D0}" srcOrd="0" destOrd="0" presId="urn:microsoft.com/office/officeart/2005/8/layout/hierarchy4"/>
    <dgm:cxn modelId="{D7219F22-DDEF-4EDD-9F79-3EA03FFBF617}" srcId="{DBBC8375-37E0-4F66-B432-9620FDC9F44F}" destId="{A0EAED89-9747-49EC-BBBF-31753C87A553}" srcOrd="0" destOrd="0" parTransId="{7B7E1617-4CD0-41AD-98FA-CBE8B8BBCD63}" sibTransId="{A55705CD-0AED-48EB-A431-32453E851494}"/>
    <dgm:cxn modelId="{DD5DDA2E-D472-4885-BD42-AF0E6B494388}" type="presOf" srcId="{391077D2-132B-4B76-BF70-D7FEC7F6D9A1}" destId="{946B423B-D277-44D0-8BFF-3F9DB95CBBEF}" srcOrd="0" destOrd="0" presId="urn:microsoft.com/office/officeart/2005/8/layout/hierarchy4"/>
    <dgm:cxn modelId="{5736811C-3807-47EF-88DD-B34AFBBDD393}" srcId="{DBBC8375-37E0-4F66-B432-9620FDC9F44F}" destId="{C0E437FF-573F-4AF7-A616-8F308F96EC4D}" srcOrd="1" destOrd="0" parTransId="{84183E43-CE9F-4714-946B-5CBD0738FC86}" sibTransId="{242F6CA4-139B-4F55-972F-4DDC37D223A2}"/>
    <dgm:cxn modelId="{BAA92FC4-A7AC-46E9-8163-CCD249B53342}" type="presOf" srcId="{C0E437FF-573F-4AF7-A616-8F308F96EC4D}" destId="{99B7C0AC-A99D-49F2-B910-BC59D288C939}" srcOrd="0" destOrd="0" presId="urn:microsoft.com/office/officeart/2005/8/layout/hierarchy4"/>
    <dgm:cxn modelId="{FC900823-97DB-4AB8-B1B0-95BFDE65A848}" srcId="{391077D2-132B-4B76-BF70-D7FEC7F6D9A1}" destId="{DBBC8375-37E0-4F66-B432-9620FDC9F44F}" srcOrd="0" destOrd="0" parTransId="{6C9F8FBF-D1DC-45C5-82EE-97F4A309C8F5}" sibTransId="{F485C0ED-8CF1-4C9A-87E7-9663BA8BFE71}"/>
    <dgm:cxn modelId="{92D62C8D-ABA2-4F31-8708-976AC2654900}" type="presOf" srcId="{DBBC8375-37E0-4F66-B432-9620FDC9F44F}" destId="{9FBC4C3D-660C-473B-ABB3-F5B21E0E7828}" srcOrd="0" destOrd="0" presId="urn:microsoft.com/office/officeart/2005/8/layout/hierarchy4"/>
    <dgm:cxn modelId="{384ECFE5-2DCD-4200-B71D-79845C461D13}" type="presParOf" srcId="{946B423B-D277-44D0-8BFF-3F9DB95CBBEF}" destId="{BC4E6B78-26A3-4E3D-8FB9-67B9A4633FEF}" srcOrd="0" destOrd="0" presId="urn:microsoft.com/office/officeart/2005/8/layout/hierarchy4"/>
    <dgm:cxn modelId="{A1F02EDE-EA1E-42B6-9B8A-6A7147FF61B7}" type="presParOf" srcId="{BC4E6B78-26A3-4E3D-8FB9-67B9A4633FEF}" destId="{9FBC4C3D-660C-473B-ABB3-F5B21E0E7828}" srcOrd="0" destOrd="0" presId="urn:microsoft.com/office/officeart/2005/8/layout/hierarchy4"/>
    <dgm:cxn modelId="{786CBDE5-F577-4277-AC33-2278FA2AB7AC}" type="presParOf" srcId="{BC4E6B78-26A3-4E3D-8FB9-67B9A4633FEF}" destId="{F0E79220-8854-43BB-BEF4-DF357E9F74E4}" srcOrd="1" destOrd="0" presId="urn:microsoft.com/office/officeart/2005/8/layout/hierarchy4"/>
    <dgm:cxn modelId="{5D823CC2-A557-4374-89B2-3703EF8776D9}" type="presParOf" srcId="{BC4E6B78-26A3-4E3D-8FB9-67B9A4633FEF}" destId="{265B2C30-7F1C-4C0A-905E-AB0795724AE1}" srcOrd="2" destOrd="0" presId="urn:microsoft.com/office/officeart/2005/8/layout/hierarchy4"/>
    <dgm:cxn modelId="{A74C9E2F-DF07-4F6D-96C2-803635C9219F}" type="presParOf" srcId="{265B2C30-7F1C-4C0A-905E-AB0795724AE1}" destId="{91F23321-D0EC-4797-8D91-6D2BA4390AC1}" srcOrd="0" destOrd="0" presId="urn:microsoft.com/office/officeart/2005/8/layout/hierarchy4"/>
    <dgm:cxn modelId="{89D81D4B-0AEE-41A2-9F88-CCBA2B34ADA8}" type="presParOf" srcId="{91F23321-D0EC-4797-8D91-6D2BA4390AC1}" destId="{2E243B98-B6C6-415E-AC6E-B4BA803855D0}" srcOrd="0" destOrd="0" presId="urn:microsoft.com/office/officeart/2005/8/layout/hierarchy4"/>
    <dgm:cxn modelId="{66C7C378-6179-4810-9D9C-FF1AAD1A9DC9}" type="presParOf" srcId="{91F23321-D0EC-4797-8D91-6D2BA4390AC1}" destId="{7B7D329A-16A6-4C29-ACAC-80173E7A21E7}" srcOrd="1" destOrd="0" presId="urn:microsoft.com/office/officeart/2005/8/layout/hierarchy4"/>
    <dgm:cxn modelId="{AE3020C0-380B-4E99-BB8B-7DB6A9448539}" type="presParOf" srcId="{265B2C30-7F1C-4C0A-905E-AB0795724AE1}" destId="{595F43DB-F8B1-418D-A471-1EF86F3C5D5A}" srcOrd="1" destOrd="0" presId="urn:microsoft.com/office/officeart/2005/8/layout/hierarchy4"/>
    <dgm:cxn modelId="{0C0DE072-D754-4A1F-A74E-878FF4E5B623}" type="presParOf" srcId="{265B2C30-7F1C-4C0A-905E-AB0795724AE1}" destId="{D495CD6D-93FA-431D-AB54-D1C875CE4DFE}" srcOrd="2" destOrd="0" presId="urn:microsoft.com/office/officeart/2005/8/layout/hierarchy4"/>
    <dgm:cxn modelId="{6F417831-181D-4DEF-94F4-389C332F5489}" type="presParOf" srcId="{D495CD6D-93FA-431D-AB54-D1C875CE4DFE}" destId="{99B7C0AC-A99D-49F2-B910-BC59D288C939}" srcOrd="0" destOrd="0" presId="urn:microsoft.com/office/officeart/2005/8/layout/hierarchy4"/>
    <dgm:cxn modelId="{6F688774-9BB3-4D52-AA46-D4C04B883B79}" type="presParOf" srcId="{D495CD6D-93FA-431D-AB54-D1C875CE4DFE}" destId="{5E64D935-F52B-45AF-8DCA-E30ACE895DE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0F33B0-26E4-4B7A-8CA1-8FC358A49301}" type="doc">
      <dgm:prSet loTypeId="urn:microsoft.com/office/officeart/2005/8/layout/vList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E0B74FCB-987D-43AF-B9BA-2EFA99E6B3A3}" type="pres">
      <dgm:prSet presAssocID="{D80F33B0-26E4-4B7A-8CA1-8FC358A4930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EEEE9719-556E-46AC-8AC5-EE8309777E45}" type="presOf" srcId="{D80F33B0-26E4-4B7A-8CA1-8FC358A49301}" destId="{E0B74FCB-987D-43AF-B9BA-2EFA99E6B3A3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DD7D25-4B11-4090-BDA9-A2B4B194E994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l-PL"/>
        </a:p>
      </dgm:t>
    </dgm:pt>
    <dgm:pt modelId="{C29A0EC0-CE1F-438D-A7CA-487749D46DF7}">
      <dgm:prSet phldrT="[Tekst]"/>
      <dgm:spPr/>
      <dgm:t>
        <a:bodyPr/>
        <a:lstStyle/>
        <a:p>
          <a:r>
            <a:rPr lang="pl-PL" dirty="0" smtClean="0"/>
            <a:t>     Interwencja kryzysowa</a:t>
          </a:r>
          <a:endParaRPr lang="pl-PL" dirty="0"/>
        </a:p>
      </dgm:t>
    </dgm:pt>
    <dgm:pt modelId="{B35C0247-36E3-4A19-874C-84BA89B48353}" type="parTrans" cxnId="{7A06DCB2-3C65-4B10-9F24-27C33163CABE}">
      <dgm:prSet/>
      <dgm:spPr/>
      <dgm:t>
        <a:bodyPr/>
        <a:lstStyle/>
        <a:p>
          <a:endParaRPr lang="pl-PL"/>
        </a:p>
      </dgm:t>
    </dgm:pt>
    <dgm:pt modelId="{03F171BA-8290-4034-85B0-4C1694CE1B26}" type="sibTrans" cxnId="{7A06DCB2-3C65-4B10-9F24-27C33163CABE}">
      <dgm:prSet/>
      <dgm:spPr/>
      <dgm:t>
        <a:bodyPr/>
        <a:lstStyle/>
        <a:p>
          <a:endParaRPr lang="pl-PL"/>
        </a:p>
      </dgm:t>
    </dgm:pt>
    <dgm:pt modelId="{270359F0-03D9-4AC2-B302-8DCE7FD6AE92}">
      <dgm:prSet phldrT="[Tekst]"/>
      <dgm:spPr/>
      <dgm:t>
        <a:bodyPr/>
        <a:lstStyle/>
        <a:p>
          <a:r>
            <a:rPr lang="pl-PL" dirty="0" smtClean="0"/>
            <a:t>     Praca socjalna</a:t>
          </a:r>
          <a:endParaRPr lang="pl-PL" dirty="0"/>
        </a:p>
      </dgm:t>
    </dgm:pt>
    <dgm:pt modelId="{A4EBA433-B071-47D8-B72A-C5C5011D3F2B}" type="parTrans" cxnId="{FB4F8EE7-8F77-4D6A-A0E8-5B073B52ABD6}">
      <dgm:prSet/>
      <dgm:spPr/>
      <dgm:t>
        <a:bodyPr/>
        <a:lstStyle/>
        <a:p>
          <a:endParaRPr lang="pl-PL"/>
        </a:p>
      </dgm:t>
    </dgm:pt>
    <dgm:pt modelId="{6D78468F-F630-473B-B22D-22935402ADE6}" type="sibTrans" cxnId="{FB4F8EE7-8F77-4D6A-A0E8-5B073B52ABD6}">
      <dgm:prSet/>
      <dgm:spPr/>
      <dgm:t>
        <a:bodyPr/>
        <a:lstStyle/>
        <a:p>
          <a:endParaRPr lang="pl-PL"/>
        </a:p>
      </dgm:t>
    </dgm:pt>
    <dgm:pt modelId="{FA42880E-28C3-4BD7-9B4C-FB6FD7E36E0B}">
      <dgm:prSet phldrT="[Tekst]"/>
      <dgm:spPr/>
      <dgm:t>
        <a:bodyPr/>
        <a:lstStyle/>
        <a:p>
          <a:r>
            <a:rPr lang="pl-PL" dirty="0" smtClean="0"/>
            <a:t>     Usługi bytowe</a:t>
          </a:r>
          <a:endParaRPr lang="pl-PL" dirty="0"/>
        </a:p>
      </dgm:t>
    </dgm:pt>
    <dgm:pt modelId="{26080722-29A9-40C0-B00F-8C2A4C1E5ADC}" type="parTrans" cxnId="{014E1327-FEE3-4B0E-92A0-F3C24FDF37A5}">
      <dgm:prSet/>
      <dgm:spPr/>
      <dgm:t>
        <a:bodyPr/>
        <a:lstStyle/>
        <a:p>
          <a:endParaRPr lang="pl-PL"/>
        </a:p>
      </dgm:t>
    </dgm:pt>
    <dgm:pt modelId="{58518F94-8EE7-4F55-A3BD-DC1A2A4ABECF}" type="sibTrans" cxnId="{014E1327-FEE3-4B0E-92A0-F3C24FDF37A5}">
      <dgm:prSet/>
      <dgm:spPr/>
      <dgm:t>
        <a:bodyPr/>
        <a:lstStyle/>
        <a:p>
          <a:endParaRPr lang="pl-PL"/>
        </a:p>
      </dgm:t>
    </dgm:pt>
    <dgm:pt modelId="{B2C60195-2E88-4CC3-91BD-78C1E5B0613E}">
      <dgm:prSet phldrT="[Tekst]"/>
      <dgm:spPr/>
      <dgm:t>
        <a:bodyPr/>
        <a:lstStyle/>
        <a:p>
          <a:r>
            <a:rPr lang="pl-PL" dirty="0" smtClean="0"/>
            <a:t>     Usługi opiekuńcze</a:t>
          </a:r>
          <a:endParaRPr lang="pl-PL" dirty="0"/>
        </a:p>
      </dgm:t>
    </dgm:pt>
    <dgm:pt modelId="{E80EEE97-E090-4F8E-868D-FC2B4D146031}" type="parTrans" cxnId="{0645C89C-D62A-47B4-BAFD-133EB22B3FAA}">
      <dgm:prSet/>
      <dgm:spPr/>
      <dgm:t>
        <a:bodyPr/>
        <a:lstStyle/>
        <a:p>
          <a:endParaRPr lang="pl-PL"/>
        </a:p>
      </dgm:t>
    </dgm:pt>
    <dgm:pt modelId="{204E14AF-27C5-43BE-BE67-F7A0613A151D}" type="sibTrans" cxnId="{0645C89C-D62A-47B4-BAFD-133EB22B3FAA}">
      <dgm:prSet/>
      <dgm:spPr/>
      <dgm:t>
        <a:bodyPr/>
        <a:lstStyle/>
        <a:p>
          <a:endParaRPr lang="pl-PL"/>
        </a:p>
      </dgm:t>
    </dgm:pt>
    <dgm:pt modelId="{68F56952-D9CB-4E99-9DE1-77DF53700AA7}">
      <dgm:prSet phldrT="[Tekst]"/>
      <dgm:spPr/>
      <dgm:t>
        <a:bodyPr/>
        <a:lstStyle/>
        <a:p>
          <a:r>
            <a:rPr lang="pl-PL" dirty="0" smtClean="0"/>
            <a:t>     Usługi wspomagające</a:t>
          </a:r>
          <a:endParaRPr lang="pl-PL" dirty="0"/>
        </a:p>
      </dgm:t>
    </dgm:pt>
    <dgm:pt modelId="{D13E9BE4-8FDA-4BA8-B434-4368716E2A10}" type="parTrans" cxnId="{091BFC2F-67AB-4D89-AA74-26D3E6DFF358}">
      <dgm:prSet/>
      <dgm:spPr/>
      <dgm:t>
        <a:bodyPr/>
        <a:lstStyle/>
        <a:p>
          <a:endParaRPr lang="pl-PL"/>
        </a:p>
      </dgm:t>
    </dgm:pt>
    <dgm:pt modelId="{137D7794-51C6-4BDE-9E45-2E8B4DE91ACB}" type="sibTrans" cxnId="{091BFC2F-67AB-4D89-AA74-26D3E6DFF358}">
      <dgm:prSet/>
      <dgm:spPr/>
      <dgm:t>
        <a:bodyPr/>
        <a:lstStyle/>
        <a:p>
          <a:endParaRPr lang="pl-PL"/>
        </a:p>
      </dgm:t>
    </dgm:pt>
    <dgm:pt modelId="{431CD22C-3EA1-4C12-ABF3-EFC9885C8630}">
      <dgm:prSet/>
      <dgm:spPr/>
      <dgm:t>
        <a:bodyPr/>
        <a:lstStyle/>
        <a:p>
          <a:r>
            <a:rPr lang="pl-PL" dirty="0" smtClean="0"/>
            <a:t>     Usługi aktywizujące </a:t>
          </a:r>
          <a:endParaRPr lang="pl-PL" dirty="0"/>
        </a:p>
      </dgm:t>
    </dgm:pt>
    <dgm:pt modelId="{2FB8C442-A5EF-4DFB-85F9-138732B82BDE}" type="parTrans" cxnId="{04072709-B3CA-4049-BC27-34378134AC5B}">
      <dgm:prSet/>
      <dgm:spPr/>
      <dgm:t>
        <a:bodyPr/>
        <a:lstStyle/>
        <a:p>
          <a:endParaRPr lang="pl-PL"/>
        </a:p>
      </dgm:t>
    </dgm:pt>
    <dgm:pt modelId="{81D12F5C-A521-4336-B3EE-4A94761FE024}" type="sibTrans" cxnId="{04072709-B3CA-4049-BC27-34378134AC5B}">
      <dgm:prSet/>
      <dgm:spPr/>
      <dgm:t>
        <a:bodyPr/>
        <a:lstStyle/>
        <a:p>
          <a:endParaRPr lang="pl-PL"/>
        </a:p>
      </dgm:t>
    </dgm:pt>
    <dgm:pt modelId="{1CFA14A1-D1D9-40B9-9576-A1179DE215E0}">
      <dgm:prSet/>
      <dgm:spPr/>
      <dgm:t>
        <a:bodyPr/>
        <a:lstStyle/>
        <a:p>
          <a:r>
            <a:rPr lang="pl-PL" dirty="0" smtClean="0"/>
            <a:t>     Usługi integracyjne</a:t>
          </a:r>
          <a:endParaRPr lang="pl-PL" dirty="0"/>
        </a:p>
      </dgm:t>
    </dgm:pt>
    <dgm:pt modelId="{58F4D210-AAAD-41B9-8F05-39D9383C6B9A}" type="parTrans" cxnId="{8DB9DCEE-8C0A-4DCA-8D42-20680B0E9BBC}">
      <dgm:prSet/>
      <dgm:spPr/>
      <dgm:t>
        <a:bodyPr/>
        <a:lstStyle/>
        <a:p>
          <a:endParaRPr lang="pl-PL"/>
        </a:p>
      </dgm:t>
    </dgm:pt>
    <dgm:pt modelId="{D5049344-E6AD-4623-AB80-AA233661109D}" type="sibTrans" cxnId="{8DB9DCEE-8C0A-4DCA-8D42-20680B0E9BBC}">
      <dgm:prSet/>
      <dgm:spPr/>
      <dgm:t>
        <a:bodyPr/>
        <a:lstStyle/>
        <a:p>
          <a:endParaRPr lang="pl-PL"/>
        </a:p>
      </dgm:t>
    </dgm:pt>
    <dgm:pt modelId="{DC355EA4-119B-4118-B73E-6E143AA8D16D}" type="pres">
      <dgm:prSet presAssocID="{2CDD7D25-4B11-4090-BDA9-A2B4B194E99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73A770E9-5B36-4450-9482-6AD8783B17B2}" type="pres">
      <dgm:prSet presAssocID="{2CDD7D25-4B11-4090-BDA9-A2B4B194E994}" presName="Name1" presStyleCnt="0"/>
      <dgm:spPr/>
    </dgm:pt>
    <dgm:pt modelId="{02F59A14-28E3-4065-9A45-1D7F0E085CD1}" type="pres">
      <dgm:prSet presAssocID="{2CDD7D25-4B11-4090-BDA9-A2B4B194E994}" presName="cycle" presStyleCnt="0"/>
      <dgm:spPr/>
    </dgm:pt>
    <dgm:pt modelId="{5990FE09-B9C7-4ACE-93E7-57F7C18A3095}" type="pres">
      <dgm:prSet presAssocID="{2CDD7D25-4B11-4090-BDA9-A2B4B194E994}" presName="srcNode" presStyleLbl="node1" presStyleIdx="0" presStyleCnt="7"/>
      <dgm:spPr/>
    </dgm:pt>
    <dgm:pt modelId="{FD38D157-0BAB-44F8-954F-3F646319BDF0}" type="pres">
      <dgm:prSet presAssocID="{2CDD7D25-4B11-4090-BDA9-A2B4B194E994}" presName="conn" presStyleLbl="parChTrans1D2" presStyleIdx="0" presStyleCnt="1"/>
      <dgm:spPr/>
      <dgm:t>
        <a:bodyPr/>
        <a:lstStyle/>
        <a:p>
          <a:endParaRPr lang="pl-PL"/>
        </a:p>
      </dgm:t>
    </dgm:pt>
    <dgm:pt modelId="{69B617F0-96B4-4D61-B5C0-DBD88CD64C2B}" type="pres">
      <dgm:prSet presAssocID="{2CDD7D25-4B11-4090-BDA9-A2B4B194E994}" presName="extraNode" presStyleLbl="node1" presStyleIdx="0" presStyleCnt="7"/>
      <dgm:spPr/>
    </dgm:pt>
    <dgm:pt modelId="{35526441-FAD7-442E-9545-34CEEF6243A5}" type="pres">
      <dgm:prSet presAssocID="{2CDD7D25-4B11-4090-BDA9-A2B4B194E994}" presName="dstNode" presStyleLbl="node1" presStyleIdx="0" presStyleCnt="7"/>
      <dgm:spPr/>
    </dgm:pt>
    <dgm:pt modelId="{AA25033B-7B5A-427E-894B-2C86E2EB3652}" type="pres">
      <dgm:prSet presAssocID="{C29A0EC0-CE1F-438D-A7CA-487749D46DF7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3F2E3A-B295-4C98-8178-96EFB2AC7934}" type="pres">
      <dgm:prSet presAssocID="{C29A0EC0-CE1F-438D-A7CA-487749D46DF7}" presName="accent_1" presStyleCnt="0"/>
      <dgm:spPr/>
    </dgm:pt>
    <dgm:pt modelId="{E09124C9-22E3-4E43-B628-F047B0DF1269}" type="pres">
      <dgm:prSet presAssocID="{C29A0EC0-CE1F-438D-A7CA-487749D46DF7}" presName="accentRepeatNode" presStyleLbl="solidFgAcc1" presStyleIdx="0" presStyleCnt="7"/>
      <dgm:spPr/>
    </dgm:pt>
    <dgm:pt modelId="{99F0C624-0A8C-4749-8ECE-D51AA536E3EF}" type="pres">
      <dgm:prSet presAssocID="{270359F0-03D9-4AC2-B302-8DCE7FD6AE92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FFC491-8E02-4B96-9139-E8E8B2ADED77}" type="pres">
      <dgm:prSet presAssocID="{270359F0-03D9-4AC2-B302-8DCE7FD6AE92}" presName="accent_2" presStyleCnt="0"/>
      <dgm:spPr/>
    </dgm:pt>
    <dgm:pt modelId="{FCD7A27D-4B6D-41FD-BFA2-92B3B189E43A}" type="pres">
      <dgm:prSet presAssocID="{270359F0-03D9-4AC2-B302-8DCE7FD6AE92}" presName="accentRepeatNode" presStyleLbl="solidFgAcc1" presStyleIdx="1" presStyleCnt="7"/>
      <dgm:spPr/>
      <dgm:t>
        <a:bodyPr/>
        <a:lstStyle/>
        <a:p>
          <a:endParaRPr lang="pl-PL"/>
        </a:p>
      </dgm:t>
    </dgm:pt>
    <dgm:pt modelId="{B48E681E-3874-4400-888A-46321DD6406F}" type="pres">
      <dgm:prSet presAssocID="{FA42880E-28C3-4BD7-9B4C-FB6FD7E36E0B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16690F-C740-40C7-B582-BC19E666151E}" type="pres">
      <dgm:prSet presAssocID="{FA42880E-28C3-4BD7-9B4C-FB6FD7E36E0B}" presName="accent_3" presStyleCnt="0"/>
      <dgm:spPr/>
    </dgm:pt>
    <dgm:pt modelId="{F27D4F8C-5B20-404D-ABBB-928322A1B9C9}" type="pres">
      <dgm:prSet presAssocID="{FA42880E-28C3-4BD7-9B4C-FB6FD7E36E0B}" presName="accentRepeatNode" presStyleLbl="solidFgAcc1" presStyleIdx="2" presStyleCnt="7"/>
      <dgm:spPr/>
    </dgm:pt>
    <dgm:pt modelId="{DF6066BD-855A-4147-9E88-E4CA6641A8F0}" type="pres">
      <dgm:prSet presAssocID="{B2C60195-2E88-4CC3-91BD-78C1E5B0613E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4C8175-2CD6-40E0-AD07-85333C18D948}" type="pres">
      <dgm:prSet presAssocID="{B2C60195-2E88-4CC3-91BD-78C1E5B0613E}" presName="accent_4" presStyleCnt="0"/>
      <dgm:spPr/>
    </dgm:pt>
    <dgm:pt modelId="{A4663264-BEE4-4937-8304-4352C224E98F}" type="pres">
      <dgm:prSet presAssocID="{B2C60195-2E88-4CC3-91BD-78C1E5B0613E}" presName="accentRepeatNode" presStyleLbl="solidFgAcc1" presStyleIdx="3" presStyleCnt="7"/>
      <dgm:spPr/>
    </dgm:pt>
    <dgm:pt modelId="{49A2CD1F-7863-4927-BFE0-269A6B6A0189}" type="pres">
      <dgm:prSet presAssocID="{68F56952-D9CB-4E99-9DE1-77DF53700AA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F92354-B1A2-499F-852A-623ED9972057}" type="pres">
      <dgm:prSet presAssocID="{68F56952-D9CB-4E99-9DE1-77DF53700AA7}" presName="accent_5" presStyleCnt="0"/>
      <dgm:spPr/>
    </dgm:pt>
    <dgm:pt modelId="{335C4EA6-3C42-417F-810E-3D513F462590}" type="pres">
      <dgm:prSet presAssocID="{68F56952-D9CB-4E99-9DE1-77DF53700AA7}" presName="accentRepeatNode" presStyleLbl="solidFgAcc1" presStyleIdx="4" presStyleCnt="7"/>
      <dgm:spPr/>
    </dgm:pt>
    <dgm:pt modelId="{790E5F13-0A11-46C6-A01B-39FE1E272D84}" type="pres">
      <dgm:prSet presAssocID="{431CD22C-3EA1-4C12-ABF3-EFC9885C863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98419D-F146-4874-AB2A-52F1C63CCBC9}" type="pres">
      <dgm:prSet presAssocID="{431CD22C-3EA1-4C12-ABF3-EFC9885C8630}" presName="accent_6" presStyleCnt="0"/>
      <dgm:spPr/>
    </dgm:pt>
    <dgm:pt modelId="{DFE37EBC-3BD5-4FDF-882E-B1DA6FE686A8}" type="pres">
      <dgm:prSet presAssocID="{431CD22C-3EA1-4C12-ABF3-EFC9885C8630}" presName="accentRepeatNode" presStyleLbl="solidFgAcc1" presStyleIdx="5" presStyleCnt="7"/>
      <dgm:spPr/>
    </dgm:pt>
    <dgm:pt modelId="{A64689E4-78F5-47B9-B1D1-8FEF6A2CF387}" type="pres">
      <dgm:prSet presAssocID="{1CFA14A1-D1D9-40B9-9576-A1179DE215E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293A7E-5D83-435B-AD29-9564365BAE2E}" type="pres">
      <dgm:prSet presAssocID="{1CFA14A1-D1D9-40B9-9576-A1179DE215E0}" presName="accent_7" presStyleCnt="0"/>
      <dgm:spPr/>
    </dgm:pt>
    <dgm:pt modelId="{C5F77B25-119E-4D82-BC0F-40BB716BE21F}" type="pres">
      <dgm:prSet presAssocID="{1CFA14A1-D1D9-40B9-9576-A1179DE215E0}" presName="accentRepeatNode" presStyleLbl="solidFgAcc1" presStyleIdx="6" presStyleCnt="7"/>
      <dgm:spPr/>
      <dgm:t>
        <a:bodyPr/>
        <a:lstStyle/>
        <a:p>
          <a:endParaRPr lang="pl-PL"/>
        </a:p>
      </dgm:t>
    </dgm:pt>
  </dgm:ptLst>
  <dgm:cxnLst>
    <dgm:cxn modelId="{02E6FA61-F9A2-408B-AAD2-1378AD19AE17}" type="presOf" srcId="{431CD22C-3EA1-4C12-ABF3-EFC9885C8630}" destId="{790E5F13-0A11-46C6-A01B-39FE1E272D84}" srcOrd="0" destOrd="0" presId="urn:microsoft.com/office/officeart/2008/layout/VerticalCurvedList"/>
    <dgm:cxn modelId="{0645C89C-D62A-47B4-BAFD-133EB22B3FAA}" srcId="{2CDD7D25-4B11-4090-BDA9-A2B4B194E994}" destId="{B2C60195-2E88-4CC3-91BD-78C1E5B0613E}" srcOrd="3" destOrd="0" parTransId="{E80EEE97-E090-4F8E-868D-FC2B4D146031}" sibTransId="{204E14AF-27C5-43BE-BE67-F7A0613A151D}"/>
    <dgm:cxn modelId="{014E1327-FEE3-4B0E-92A0-F3C24FDF37A5}" srcId="{2CDD7D25-4B11-4090-BDA9-A2B4B194E994}" destId="{FA42880E-28C3-4BD7-9B4C-FB6FD7E36E0B}" srcOrd="2" destOrd="0" parTransId="{26080722-29A9-40C0-B00F-8C2A4C1E5ADC}" sibTransId="{58518F94-8EE7-4F55-A3BD-DC1A2A4ABECF}"/>
    <dgm:cxn modelId="{89F3875A-3A10-4109-91C8-687ACE399875}" type="presOf" srcId="{FA42880E-28C3-4BD7-9B4C-FB6FD7E36E0B}" destId="{B48E681E-3874-4400-888A-46321DD6406F}" srcOrd="0" destOrd="0" presId="urn:microsoft.com/office/officeart/2008/layout/VerticalCurvedList"/>
    <dgm:cxn modelId="{04072709-B3CA-4049-BC27-34378134AC5B}" srcId="{2CDD7D25-4B11-4090-BDA9-A2B4B194E994}" destId="{431CD22C-3EA1-4C12-ABF3-EFC9885C8630}" srcOrd="5" destOrd="0" parTransId="{2FB8C442-A5EF-4DFB-85F9-138732B82BDE}" sibTransId="{81D12F5C-A521-4336-B3EE-4A94761FE024}"/>
    <dgm:cxn modelId="{598B11FD-519E-4B92-A64D-28591674E6E1}" type="presOf" srcId="{1CFA14A1-D1D9-40B9-9576-A1179DE215E0}" destId="{A64689E4-78F5-47B9-B1D1-8FEF6A2CF387}" srcOrd="0" destOrd="0" presId="urn:microsoft.com/office/officeart/2008/layout/VerticalCurvedList"/>
    <dgm:cxn modelId="{A1F94E9A-7A81-43E0-945D-E87F0A4FC465}" type="presOf" srcId="{270359F0-03D9-4AC2-B302-8DCE7FD6AE92}" destId="{99F0C624-0A8C-4749-8ECE-D51AA536E3EF}" srcOrd="0" destOrd="0" presId="urn:microsoft.com/office/officeart/2008/layout/VerticalCurvedList"/>
    <dgm:cxn modelId="{6655F361-AA6E-4518-92EC-BA2809549068}" type="presOf" srcId="{68F56952-D9CB-4E99-9DE1-77DF53700AA7}" destId="{49A2CD1F-7863-4927-BFE0-269A6B6A0189}" srcOrd="0" destOrd="0" presId="urn:microsoft.com/office/officeart/2008/layout/VerticalCurvedList"/>
    <dgm:cxn modelId="{8DB9DCEE-8C0A-4DCA-8D42-20680B0E9BBC}" srcId="{2CDD7D25-4B11-4090-BDA9-A2B4B194E994}" destId="{1CFA14A1-D1D9-40B9-9576-A1179DE215E0}" srcOrd="6" destOrd="0" parTransId="{58F4D210-AAAD-41B9-8F05-39D9383C6B9A}" sibTransId="{D5049344-E6AD-4623-AB80-AA233661109D}"/>
    <dgm:cxn modelId="{30E50FBB-80D3-4282-AB84-BB8DC636BAD7}" type="presOf" srcId="{B2C60195-2E88-4CC3-91BD-78C1E5B0613E}" destId="{DF6066BD-855A-4147-9E88-E4CA6641A8F0}" srcOrd="0" destOrd="0" presId="urn:microsoft.com/office/officeart/2008/layout/VerticalCurvedList"/>
    <dgm:cxn modelId="{FB4F8EE7-8F77-4D6A-A0E8-5B073B52ABD6}" srcId="{2CDD7D25-4B11-4090-BDA9-A2B4B194E994}" destId="{270359F0-03D9-4AC2-B302-8DCE7FD6AE92}" srcOrd="1" destOrd="0" parTransId="{A4EBA433-B071-47D8-B72A-C5C5011D3F2B}" sibTransId="{6D78468F-F630-473B-B22D-22935402ADE6}"/>
    <dgm:cxn modelId="{7A06DCB2-3C65-4B10-9F24-27C33163CABE}" srcId="{2CDD7D25-4B11-4090-BDA9-A2B4B194E994}" destId="{C29A0EC0-CE1F-438D-A7CA-487749D46DF7}" srcOrd="0" destOrd="0" parTransId="{B35C0247-36E3-4A19-874C-84BA89B48353}" sibTransId="{03F171BA-8290-4034-85B0-4C1694CE1B26}"/>
    <dgm:cxn modelId="{2C9FF387-4041-40ED-BCFF-5CC119F8D036}" type="presOf" srcId="{2CDD7D25-4B11-4090-BDA9-A2B4B194E994}" destId="{DC355EA4-119B-4118-B73E-6E143AA8D16D}" srcOrd="0" destOrd="0" presId="urn:microsoft.com/office/officeart/2008/layout/VerticalCurvedList"/>
    <dgm:cxn modelId="{7A80C137-6A88-4EE9-8D7B-580F241BAFD8}" type="presOf" srcId="{03F171BA-8290-4034-85B0-4C1694CE1B26}" destId="{FD38D157-0BAB-44F8-954F-3F646319BDF0}" srcOrd="0" destOrd="0" presId="urn:microsoft.com/office/officeart/2008/layout/VerticalCurvedList"/>
    <dgm:cxn modelId="{091BFC2F-67AB-4D89-AA74-26D3E6DFF358}" srcId="{2CDD7D25-4B11-4090-BDA9-A2B4B194E994}" destId="{68F56952-D9CB-4E99-9DE1-77DF53700AA7}" srcOrd="4" destOrd="0" parTransId="{D13E9BE4-8FDA-4BA8-B434-4368716E2A10}" sibTransId="{137D7794-51C6-4BDE-9E45-2E8B4DE91ACB}"/>
    <dgm:cxn modelId="{F0CC9BEA-B305-415B-A695-84CECE95EBFE}" type="presOf" srcId="{C29A0EC0-CE1F-438D-A7CA-487749D46DF7}" destId="{AA25033B-7B5A-427E-894B-2C86E2EB3652}" srcOrd="0" destOrd="0" presId="urn:microsoft.com/office/officeart/2008/layout/VerticalCurvedList"/>
    <dgm:cxn modelId="{1B32EDFE-8FB3-4739-9062-A6FA8B52D442}" type="presParOf" srcId="{DC355EA4-119B-4118-B73E-6E143AA8D16D}" destId="{73A770E9-5B36-4450-9482-6AD8783B17B2}" srcOrd="0" destOrd="0" presId="urn:microsoft.com/office/officeart/2008/layout/VerticalCurvedList"/>
    <dgm:cxn modelId="{9F590125-C6D3-4123-9591-B4693D8AB220}" type="presParOf" srcId="{73A770E9-5B36-4450-9482-6AD8783B17B2}" destId="{02F59A14-28E3-4065-9A45-1D7F0E085CD1}" srcOrd="0" destOrd="0" presId="urn:microsoft.com/office/officeart/2008/layout/VerticalCurvedList"/>
    <dgm:cxn modelId="{11C2841E-4918-4A19-AE01-8882DBEAB1E3}" type="presParOf" srcId="{02F59A14-28E3-4065-9A45-1D7F0E085CD1}" destId="{5990FE09-B9C7-4ACE-93E7-57F7C18A3095}" srcOrd="0" destOrd="0" presId="urn:microsoft.com/office/officeart/2008/layout/VerticalCurvedList"/>
    <dgm:cxn modelId="{541B9FD5-9D7A-485D-BA30-39A3E16462DF}" type="presParOf" srcId="{02F59A14-28E3-4065-9A45-1D7F0E085CD1}" destId="{FD38D157-0BAB-44F8-954F-3F646319BDF0}" srcOrd="1" destOrd="0" presId="urn:microsoft.com/office/officeart/2008/layout/VerticalCurvedList"/>
    <dgm:cxn modelId="{F2C86117-2F99-48A9-9EB0-063FD43DF248}" type="presParOf" srcId="{02F59A14-28E3-4065-9A45-1D7F0E085CD1}" destId="{69B617F0-96B4-4D61-B5C0-DBD88CD64C2B}" srcOrd="2" destOrd="0" presId="urn:microsoft.com/office/officeart/2008/layout/VerticalCurvedList"/>
    <dgm:cxn modelId="{A404F3EF-2A86-442E-8528-C24638AE9E49}" type="presParOf" srcId="{02F59A14-28E3-4065-9A45-1D7F0E085CD1}" destId="{35526441-FAD7-442E-9545-34CEEF6243A5}" srcOrd="3" destOrd="0" presId="urn:microsoft.com/office/officeart/2008/layout/VerticalCurvedList"/>
    <dgm:cxn modelId="{94F99888-05C8-4D91-88D4-E9FEDD814B3F}" type="presParOf" srcId="{73A770E9-5B36-4450-9482-6AD8783B17B2}" destId="{AA25033B-7B5A-427E-894B-2C86E2EB3652}" srcOrd="1" destOrd="0" presId="urn:microsoft.com/office/officeart/2008/layout/VerticalCurvedList"/>
    <dgm:cxn modelId="{2C1615B9-97B2-4398-9C3B-FBDC15F895EA}" type="presParOf" srcId="{73A770E9-5B36-4450-9482-6AD8783B17B2}" destId="{A83F2E3A-B295-4C98-8178-96EFB2AC7934}" srcOrd="2" destOrd="0" presId="urn:microsoft.com/office/officeart/2008/layout/VerticalCurvedList"/>
    <dgm:cxn modelId="{EA5FDC7F-8F5C-45D5-B8C9-29EE9C67E75B}" type="presParOf" srcId="{A83F2E3A-B295-4C98-8178-96EFB2AC7934}" destId="{E09124C9-22E3-4E43-B628-F047B0DF1269}" srcOrd="0" destOrd="0" presId="urn:microsoft.com/office/officeart/2008/layout/VerticalCurvedList"/>
    <dgm:cxn modelId="{71EC914E-A30C-4CD9-855E-40278A62BC31}" type="presParOf" srcId="{73A770E9-5B36-4450-9482-6AD8783B17B2}" destId="{99F0C624-0A8C-4749-8ECE-D51AA536E3EF}" srcOrd="3" destOrd="0" presId="urn:microsoft.com/office/officeart/2008/layout/VerticalCurvedList"/>
    <dgm:cxn modelId="{7F3F8175-650D-4004-A054-FD5E68A6618A}" type="presParOf" srcId="{73A770E9-5B36-4450-9482-6AD8783B17B2}" destId="{43FFC491-8E02-4B96-9139-E8E8B2ADED77}" srcOrd="4" destOrd="0" presId="urn:microsoft.com/office/officeart/2008/layout/VerticalCurvedList"/>
    <dgm:cxn modelId="{56ABEC4E-BAA8-4508-855B-207BC6A5F6F4}" type="presParOf" srcId="{43FFC491-8E02-4B96-9139-E8E8B2ADED77}" destId="{FCD7A27D-4B6D-41FD-BFA2-92B3B189E43A}" srcOrd="0" destOrd="0" presId="urn:microsoft.com/office/officeart/2008/layout/VerticalCurvedList"/>
    <dgm:cxn modelId="{73D2FBC6-7175-4E49-B729-3AB542E2F216}" type="presParOf" srcId="{73A770E9-5B36-4450-9482-6AD8783B17B2}" destId="{B48E681E-3874-4400-888A-46321DD6406F}" srcOrd="5" destOrd="0" presId="urn:microsoft.com/office/officeart/2008/layout/VerticalCurvedList"/>
    <dgm:cxn modelId="{DFE92053-0C3C-4C43-AA79-3FD9F316ADF6}" type="presParOf" srcId="{73A770E9-5B36-4450-9482-6AD8783B17B2}" destId="{3A16690F-C740-40C7-B582-BC19E666151E}" srcOrd="6" destOrd="0" presId="urn:microsoft.com/office/officeart/2008/layout/VerticalCurvedList"/>
    <dgm:cxn modelId="{BC9FFF9B-118B-4134-8FC7-FA37DB45A826}" type="presParOf" srcId="{3A16690F-C740-40C7-B582-BC19E666151E}" destId="{F27D4F8C-5B20-404D-ABBB-928322A1B9C9}" srcOrd="0" destOrd="0" presId="urn:microsoft.com/office/officeart/2008/layout/VerticalCurvedList"/>
    <dgm:cxn modelId="{F38394CB-81D3-4E75-966B-C954B4616FEC}" type="presParOf" srcId="{73A770E9-5B36-4450-9482-6AD8783B17B2}" destId="{DF6066BD-855A-4147-9E88-E4CA6641A8F0}" srcOrd="7" destOrd="0" presId="urn:microsoft.com/office/officeart/2008/layout/VerticalCurvedList"/>
    <dgm:cxn modelId="{4CD7131B-B062-4E2F-A750-A848885B90FD}" type="presParOf" srcId="{73A770E9-5B36-4450-9482-6AD8783B17B2}" destId="{1E4C8175-2CD6-40E0-AD07-85333C18D948}" srcOrd="8" destOrd="0" presId="urn:microsoft.com/office/officeart/2008/layout/VerticalCurvedList"/>
    <dgm:cxn modelId="{5E7881F7-882F-425B-9318-F97DA8D78880}" type="presParOf" srcId="{1E4C8175-2CD6-40E0-AD07-85333C18D948}" destId="{A4663264-BEE4-4937-8304-4352C224E98F}" srcOrd="0" destOrd="0" presId="urn:microsoft.com/office/officeart/2008/layout/VerticalCurvedList"/>
    <dgm:cxn modelId="{6AB0DDCE-F093-4689-A5CF-19A1B0AD4692}" type="presParOf" srcId="{73A770E9-5B36-4450-9482-6AD8783B17B2}" destId="{49A2CD1F-7863-4927-BFE0-269A6B6A0189}" srcOrd="9" destOrd="0" presId="urn:microsoft.com/office/officeart/2008/layout/VerticalCurvedList"/>
    <dgm:cxn modelId="{3939B627-47F9-40B4-BE3C-3D38FE4099C5}" type="presParOf" srcId="{73A770E9-5B36-4450-9482-6AD8783B17B2}" destId="{16F92354-B1A2-499F-852A-623ED9972057}" srcOrd="10" destOrd="0" presId="urn:microsoft.com/office/officeart/2008/layout/VerticalCurvedList"/>
    <dgm:cxn modelId="{2773D637-A2FF-4D32-A039-1F63E16C5A11}" type="presParOf" srcId="{16F92354-B1A2-499F-852A-623ED9972057}" destId="{335C4EA6-3C42-417F-810E-3D513F462590}" srcOrd="0" destOrd="0" presId="urn:microsoft.com/office/officeart/2008/layout/VerticalCurvedList"/>
    <dgm:cxn modelId="{BDA9EC50-32EA-44E3-8963-A9922386B2C0}" type="presParOf" srcId="{73A770E9-5B36-4450-9482-6AD8783B17B2}" destId="{790E5F13-0A11-46C6-A01B-39FE1E272D84}" srcOrd="11" destOrd="0" presId="urn:microsoft.com/office/officeart/2008/layout/VerticalCurvedList"/>
    <dgm:cxn modelId="{6FFD897E-9BC0-4C4E-9FC3-0FF64B8323BA}" type="presParOf" srcId="{73A770E9-5B36-4450-9482-6AD8783B17B2}" destId="{5A98419D-F146-4874-AB2A-52F1C63CCBC9}" srcOrd="12" destOrd="0" presId="urn:microsoft.com/office/officeart/2008/layout/VerticalCurvedList"/>
    <dgm:cxn modelId="{B9AAABC7-CA6E-4575-900C-D0DC489FC0D2}" type="presParOf" srcId="{5A98419D-F146-4874-AB2A-52F1C63CCBC9}" destId="{DFE37EBC-3BD5-4FDF-882E-B1DA6FE686A8}" srcOrd="0" destOrd="0" presId="urn:microsoft.com/office/officeart/2008/layout/VerticalCurvedList"/>
    <dgm:cxn modelId="{6450AA48-4FDB-49AB-A5D5-3FBE17FE59B0}" type="presParOf" srcId="{73A770E9-5B36-4450-9482-6AD8783B17B2}" destId="{A64689E4-78F5-47B9-B1D1-8FEF6A2CF387}" srcOrd="13" destOrd="0" presId="urn:microsoft.com/office/officeart/2008/layout/VerticalCurvedList"/>
    <dgm:cxn modelId="{81C46240-87C4-49F6-9BBF-B1F5BFE42E4A}" type="presParOf" srcId="{73A770E9-5B36-4450-9482-6AD8783B17B2}" destId="{08293A7E-5D83-435B-AD29-9564365BAE2E}" srcOrd="14" destOrd="0" presId="urn:microsoft.com/office/officeart/2008/layout/VerticalCurvedList"/>
    <dgm:cxn modelId="{3A5D2A5A-20CE-45D0-8080-F884B6E4D77F}" type="presParOf" srcId="{08293A7E-5D83-435B-AD29-9564365BAE2E}" destId="{C5F77B25-119E-4D82-BC0F-40BB716BE2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C4C3D-660C-473B-ABB3-F5B21E0E7828}">
      <dsp:nvSpPr>
        <dsp:cNvPr id="0" name=""/>
        <dsp:cNvSpPr/>
      </dsp:nvSpPr>
      <dsp:spPr>
        <a:xfrm>
          <a:off x="6022" y="0"/>
          <a:ext cx="7914857" cy="1231940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noProof="0" dirty="0" smtClean="0"/>
            <a:t>Wzmacnianie dobrostanu osoby starszej </a:t>
          </a:r>
          <a:br>
            <a:rPr lang="pl-PL" sz="2000" b="1" kern="1200" noProof="0" dirty="0" smtClean="0"/>
          </a:br>
          <a:r>
            <a:rPr lang="pl-PL" sz="1400" b="0" kern="1200" noProof="0" dirty="0" smtClean="0"/>
            <a:t>przez utrzymywanie, wspieranie i poszerzanie niezależności osobistej oraz aktywności - </a:t>
          </a:r>
          <a:br>
            <a:rPr lang="pl-PL" sz="1400" b="0" kern="1200" noProof="0" dirty="0" smtClean="0"/>
          </a:br>
          <a:r>
            <a:rPr lang="pl-PL" sz="1400" b="0" kern="1200" noProof="0" dirty="0" smtClean="0"/>
            <a:t>- z uwzględnieniem potrzeb i możliwości osoby starszej, jej rodziny i otoczenia</a:t>
          </a:r>
          <a:endParaRPr lang="pl-PL" sz="1400" b="0" kern="1200" noProof="0" dirty="0"/>
        </a:p>
      </dsp:txBody>
      <dsp:txXfrm>
        <a:off x="42104" y="36082"/>
        <a:ext cx="7842693" cy="1159776"/>
      </dsp:txXfrm>
    </dsp:sp>
    <dsp:sp modelId="{2E243B98-B6C6-415E-AC6E-B4BA803855D0}">
      <dsp:nvSpPr>
        <dsp:cNvPr id="0" name=""/>
        <dsp:cNvSpPr/>
      </dsp:nvSpPr>
      <dsp:spPr>
        <a:xfrm>
          <a:off x="0" y="1507478"/>
          <a:ext cx="3851381" cy="2461566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noProof="0" dirty="0" smtClean="0"/>
            <a:t>Redukcja barier i braków </a:t>
          </a:r>
          <a:br>
            <a:rPr lang="pl-PL" sz="1600" b="1" kern="1200" noProof="0" dirty="0" smtClean="0"/>
          </a:br>
          <a:r>
            <a:rPr lang="pl-PL" sz="1600" b="1" kern="1200" noProof="0" dirty="0" smtClean="0"/>
            <a:t>związanych z zaspokajaniem podstawowych potrzeb życiowych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b="1" kern="1200" noProof="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(dot. barier ograniczających samodzielność, w tym rodzinnych i społecznych </a:t>
          </a:r>
          <a:br>
            <a:rPr lang="pl-PL" sz="1400" kern="1200" dirty="0" smtClean="0"/>
          </a:br>
          <a:r>
            <a:rPr lang="pl-PL" sz="1400" kern="1200" dirty="0" smtClean="0"/>
            <a:t>oraz budowania poczucia bezpieczeństwa)</a:t>
          </a:r>
          <a:endParaRPr lang="pl-PL" sz="1400" b="1" kern="1200" noProof="0" dirty="0" smtClean="0"/>
        </a:p>
      </dsp:txBody>
      <dsp:txXfrm>
        <a:off x="72097" y="1579575"/>
        <a:ext cx="3707187" cy="2317372"/>
      </dsp:txXfrm>
    </dsp:sp>
    <dsp:sp modelId="{99B7C0AC-A99D-49F2-B910-BC59D288C939}">
      <dsp:nvSpPr>
        <dsp:cNvPr id="0" name=""/>
        <dsp:cNvSpPr/>
      </dsp:nvSpPr>
      <dsp:spPr>
        <a:xfrm>
          <a:off x="4011472" y="1507478"/>
          <a:ext cx="3906396" cy="2461566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Poprawa jakości </a:t>
          </a:r>
          <a:br>
            <a:rPr lang="pl-PL" sz="1600" b="1" kern="1200" dirty="0" smtClean="0"/>
          </a:br>
          <a:r>
            <a:rPr lang="pl-PL" sz="1600" b="1" kern="1200" dirty="0" smtClean="0"/>
            <a:t>funkcjonowania społecznego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(zaspokojenie potrzeb: przynależności </a:t>
          </a:r>
          <a:br>
            <a:rPr lang="pl-PL" sz="1400" kern="1200" dirty="0" smtClean="0"/>
          </a:br>
          <a:r>
            <a:rPr lang="pl-PL" sz="1400" kern="1200" dirty="0" smtClean="0"/>
            <a:t>i akceptacji, szacunku i uznania oraz samorealizacji - tworzenie warunków </a:t>
          </a:r>
          <a:br>
            <a:rPr lang="pl-PL" sz="1400" kern="1200" dirty="0" smtClean="0"/>
          </a:br>
          <a:r>
            <a:rPr lang="pl-PL" sz="1400" kern="1200" dirty="0" smtClean="0"/>
            <a:t>do wszelkiej aktywności, łamanie stereotypów dot. osób starszych i starości)</a:t>
          </a:r>
          <a:endParaRPr lang="pl-PL" sz="1400" kern="1200" dirty="0"/>
        </a:p>
      </dsp:txBody>
      <dsp:txXfrm>
        <a:off x="4083569" y="1579575"/>
        <a:ext cx="3762202" cy="2317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8D157-0BAB-44F8-954F-3F646319BDF0}">
      <dsp:nvSpPr>
        <dsp:cNvPr id="0" name=""/>
        <dsp:cNvSpPr/>
      </dsp:nvSpPr>
      <dsp:spPr>
        <a:xfrm>
          <a:off x="-4395198" y="-674210"/>
          <a:ext cx="5236852" cy="5236852"/>
        </a:xfrm>
        <a:prstGeom prst="blockArc">
          <a:avLst>
            <a:gd name="adj1" fmla="val 18900000"/>
            <a:gd name="adj2" fmla="val 2700000"/>
            <a:gd name="adj3" fmla="val 412"/>
          </a:avLst>
        </a:pr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5033B-7B5A-427E-894B-2C86E2EB3652}">
      <dsp:nvSpPr>
        <dsp:cNvPr id="0" name=""/>
        <dsp:cNvSpPr/>
      </dsp:nvSpPr>
      <dsp:spPr>
        <a:xfrm>
          <a:off x="272773" y="176768"/>
          <a:ext cx="5579971" cy="353380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49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     Interwencja kryzysowa</a:t>
          </a:r>
          <a:endParaRPr lang="pl-PL" sz="1900" kern="1200" dirty="0"/>
        </a:p>
      </dsp:txBody>
      <dsp:txXfrm>
        <a:off x="272773" y="176768"/>
        <a:ext cx="5579971" cy="353380"/>
      </dsp:txXfrm>
    </dsp:sp>
    <dsp:sp modelId="{E09124C9-22E3-4E43-B628-F047B0DF1269}">
      <dsp:nvSpPr>
        <dsp:cNvPr id="0" name=""/>
        <dsp:cNvSpPr/>
      </dsp:nvSpPr>
      <dsp:spPr>
        <a:xfrm>
          <a:off x="51910" y="132595"/>
          <a:ext cx="441725" cy="44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0C624-0A8C-4749-8ECE-D51AA536E3EF}">
      <dsp:nvSpPr>
        <dsp:cNvPr id="0" name=""/>
        <dsp:cNvSpPr/>
      </dsp:nvSpPr>
      <dsp:spPr>
        <a:xfrm>
          <a:off x="592791" y="707150"/>
          <a:ext cx="5259953" cy="353380"/>
        </a:xfrm>
        <a:prstGeom prst="rect">
          <a:avLst/>
        </a:prstGeom>
        <a:solidFill>
          <a:schemeClr val="accent6">
            <a:shade val="50000"/>
            <a:hueOff val="0"/>
            <a:satOff val="-10693"/>
            <a:lumOff val="141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49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     Praca socjalna</a:t>
          </a:r>
          <a:endParaRPr lang="pl-PL" sz="1900" kern="1200" dirty="0"/>
        </a:p>
      </dsp:txBody>
      <dsp:txXfrm>
        <a:off x="592791" y="707150"/>
        <a:ext cx="5259953" cy="353380"/>
      </dsp:txXfrm>
    </dsp:sp>
    <dsp:sp modelId="{FCD7A27D-4B6D-41FD-BFA2-92B3B189E43A}">
      <dsp:nvSpPr>
        <dsp:cNvPr id="0" name=""/>
        <dsp:cNvSpPr/>
      </dsp:nvSpPr>
      <dsp:spPr>
        <a:xfrm>
          <a:off x="371928" y="662977"/>
          <a:ext cx="441725" cy="44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-10693"/>
              <a:lumOff val="141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E681E-3874-4400-888A-46321DD6406F}">
      <dsp:nvSpPr>
        <dsp:cNvPr id="0" name=""/>
        <dsp:cNvSpPr/>
      </dsp:nvSpPr>
      <dsp:spPr>
        <a:xfrm>
          <a:off x="768159" y="1237143"/>
          <a:ext cx="5084585" cy="353380"/>
        </a:xfrm>
        <a:prstGeom prst="rect">
          <a:avLst/>
        </a:prstGeom>
        <a:solidFill>
          <a:schemeClr val="accent6">
            <a:shade val="50000"/>
            <a:hueOff val="0"/>
            <a:satOff val="-21386"/>
            <a:lumOff val="28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49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     Usługi bytowe</a:t>
          </a:r>
          <a:endParaRPr lang="pl-PL" sz="1900" kern="1200" dirty="0"/>
        </a:p>
      </dsp:txBody>
      <dsp:txXfrm>
        <a:off x="768159" y="1237143"/>
        <a:ext cx="5084585" cy="353380"/>
      </dsp:txXfrm>
    </dsp:sp>
    <dsp:sp modelId="{F27D4F8C-5B20-404D-ABBB-928322A1B9C9}">
      <dsp:nvSpPr>
        <dsp:cNvPr id="0" name=""/>
        <dsp:cNvSpPr/>
      </dsp:nvSpPr>
      <dsp:spPr>
        <a:xfrm>
          <a:off x="547296" y="1192970"/>
          <a:ext cx="441725" cy="44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-21386"/>
              <a:lumOff val="28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6066BD-855A-4147-9E88-E4CA6641A8F0}">
      <dsp:nvSpPr>
        <dsp:cNvPr id="0" name=""/>
        <dsp:cNvSpPr/>
      </dsp:nvSpPr>
      <dsp:spPr>
        <a:xfrm>
          <a:off x="824153" y="1767525"/>
          <a:ext cx="5028592" cy="353380"/>
        </a:xfrm>
        <a:prstGeom prst="rect">
          <a:avLst/>
        </a:prstGeom>
        <a:solidFill>
          <a:schemeClr val="accent6">
            <a:shade val="50000"/>
            <a:hueOff val="0"/>
            <a:satOff val="-32079"/>
            <a:lumOff val="425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49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     Usługi opiekuńcze</a:t>
          </a:r>
          <a:endParaRPr lang="pl-PL" sz="1900" kern="1200" dirty="0"/>
        </a:p>
      </dsp:txBody>
      <dsp:txXfrm>
        <a:off x="824153" y="1767525"/>
        <a:ext cx="5028592" cy="353380"/>
      </dsp:txXfrm>
    </dsp:sp>
    <dsp:sp modelId="{A4663264-BEE4-4937-8304-4352C224E98F}">
      <dsp:nvSpPr>
        <dsp:cNvPr id="0" name=""/>
        <dsp:cNvSpPr/>
      </dsp:nvSpPr>
      <dsp:spPr>
        <a:xfrm>
          <a:off x="603290" y="1723353"/>
          <a:ext cx="441725" cy="44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-32079"/>
              <a:lumOff val="425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A2CD1F-7863-4927-BFE0-269A6B6A0189}">
      <dsp:nvSpPr>
        <dsp:cNvPr id="0" name=""/>
        <dsp:cNvSpPr/>
      </dsp:nvSpPr>
      <dsp:spPr>
        <a:xfrm>
          <a:off x="768159" y="2297907"/>
          <a:ext cx="5084585" cy="353380"/>
        </a:xfrm>
        <a:prstGeom prst="rect">
          <a:avLst/>
        </a:prstGeom>
        <a:solidFill>
          <a:schemeClr val="accent6">
            <a:shade val="50000"/>
            <a:hueOff val="0"/>
            <a:satOff val="-32079"/>
            <a:lumOff val="425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49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     Usługi wspomagające</a:t>
          </a:r>
          <a:endParaRPr lang="pl-PL" sz="1900" kern="1200" dirty="0"/>
        </a:p>
      </dsp:txBody>
      <dsp:txXfrm>
        <a:off x="768159" y="2297907"/>
        <a:ext cx="5084585" cy="353380"/>
      </dsp:txXfrm>
    </dsp:sp>
    <dsp:sp modelId="{335C4EA6-3C42-417F-810E-3D513F462590}">
      <dsp:nvSpPr>
        <dsp:cNvPr id="0" name=""/>
        <dsp:cNvSpPr/>
      </dsp:nvSpPr>
      <dsp:spPr>
        <a:xfrm>
          <a:off x="547296" y="2253735"/>
          <a:ext cx="441725" cy="44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-32079"/>
              <a:lumOff val="425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E5F13-0A11-46C6-A01B-39FE1E272D84}">
      <dsp:nvSpPr>
        <dsp:cNvPr id="0" name=""/>
        <dsp:cNvSpPr/>
      </dsp:nvSpPr>
      <dsp:spPr>
        <a:xfrm>
          <a:off x="592791" y="2827901"/>
          <a:ext cx="5259953" cy="353380"/>
        </a:xfrm>
        <a:prstGeom prst="rect">
          <a:avLst/>
        </a:prstGeom>
        <a:solidFill>
          <a:schemeClr val="accent6">
            <a:shade val="50000"/>
            <a:hueOff val="0"/>
            <a:satOff val="-21386"/>
            <a:lumOff val="28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49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     Usługi aktywizujące </a:t>
          </a:r>
          <a:endParaRPr lang="pl-PL" sz="1900" kern="1200" dirty="0"/>
        </a:p>
      </dsp:txBody>
      <dsp:txXfrm>
        <a:off x="592791" y="2827901"/>
        <a:ext cx="5259953" cy="353380"/>
      </dsp:txXfrm>
    </dsp:sp>
    <dsp:sp modelId="{DFE37EBC-3BD5-4FDF-882E-B1DA6FE686A8}">
      <dsp:nvSpPr>
        <dsp:cNvPr id="0" name=""/>
        <dsp:cNvSpPr/>
      </dsp:nvSpPr>
      <dsp:spPr>
        <a:xfrm>
          <a:off x="371928" y="2783728"/>
          <a:ext cx="441725" cy="44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-21386"/>
              <a:lumOff val="28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689E4-78F5-47B9-B1D1-8FEF6A2CF387}">
      <dsp:nvSpPr>
        <dsp:cNvPr id="0" name=""/>
        <dsp:cNvSpPr/>
      </dsp:nvSpPr>
      <dsp:spPr>
        <a:xfrm>
          <a:off x="272773" y="3358283"/>
          <a:ext cx="5579971" cy="353380"/>
        </a:xfrm>
        <a:prstGeom prst="rect">
          <a:avLst/>
        </a:prstGeom>
        <a:solidFill>
          <a:schemeClr val="accent6">
            <a:shade val="50000"/>
            <a:hueOff val="0"/>
            <a:satOff val="-10693"/>
            <a:lumOff val="141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49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     Usługi integracyjne</a:t>
          </a:r>
          <a:endParaRPr lang="pl-PL" sz="1900" kern="1200" dirty="0"/>
        </a:p>
      </dsp:txBody>
      <dsp:txXfrm>
        <a:off x="272773" y="3358283"/>
        <a:ext cx="5579971" cy="353380"/>
      </dsp:txXfrm>
    </dsp:sp>
    <dsp:sp modelId="{C5F77B25-119E-4D82-BC0F-40BB716BE21F}">
      <dsp:nvSpPr>
        <dsp:cNvPr id="0" name=""/>
        <dsp:cNvSpPr/>
      </dsp:nvSpPr>
      <dsp:spPr>
        <a:xfrm>
          <a:off x="51910" y="3314110"/>
          <a:ext cx="441725" cy="44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-10693"/>
              <a:lumOff val="141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20B45-E025-4A74-A2DB-78AD66AA7642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30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32DC0-A67D-4F2E-A612-29C8918EB926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90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FF311-40B1-43A4-89F0-B3338D72894C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8188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ytuł, 2 elementy zawartości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280DBCF-C919-4B68-B943-164269C55CC9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52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D60E0-BC7D-40D4-821F-B019D884E8C9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557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F27FD-017F-4E82-A12B-DAC6857ABA0E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31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90223-EFE2-4BEE-8D22-48DFE267D542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344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350-A8BB-4628-9ACC-953EE835F632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159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553F-318C-47FA-9553-3278792FCB3D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12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FEF19-3EAF-4B13-A497-7A287C398EB8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02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F7F13-AAA2-4900-9F85-D0E7470AECAB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7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BDDF8-AA64-4700-8E12-154A5B1F96E5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779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7AE4CB-6E48-4454-BC29-9F37A7B283CB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6413"/>
          </a:xfrm>
        </p:spPr>
      </p:pic>
      <p:sp>
        <p:nvSpPr>
          <p:cNvPr id="20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2547937"/>
          </a:xfrm>
        </p:spPr>
        <p:txBody>
          <a:bodyPr/>
          <a:lstStyle/>
          <a:p>
            <a:pPr eaLnBrk="1" hangingPunct="1"/>
            <a:r>
              <a:rPr lang="pl-PL" sz="2400" b="1" smtClean="0"/>
              <a:t/>
            </a:r>
            <a:br>
              <a:rPr lang="pl-PL" sz="2400" b="1" smtClean="0"/>
            </a:br>
            <a:endParaRPr lang="pl-PL" sz="2000" smtClean="0"/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196975"/>
            <a:ext cx="6400800" cy="4441825"/>
          </a:xfrm>
        </p:spPr>
        <p:txBody>
          <a:bodyPr/>
          <a:lstStyle/>
          <a:p>
            <a:pPr algn="just" eaLnBrk="1" hangingPunct="1"/>
            <a:endParaRPr lang="pl-PL" sz="2000" b="1" dirty="0" smtClean="0"/>
          </a:p>
          <a:p>
            <a:pPr eaLnBrk="1" hangingPunct="1"/>
            <a:endParaRPr lang="pl-PL" b="1" dirty="0" smtClean="0"/>
          </a:p>
          <a:p>
            <a:pPr eaLnBrk="1" hangingPunct="1"/>
            <a:r>
              <a:rPr lang="pl-PL" sz="4400" b="1" dirty="0" smtClean="0"/>
              <a:t>Standardy usług </a:t>
            </a:r>
            <a:br>
              <a:rPr lang="pl-PL" sz="4400" b="1" dirty="0" smtClean="0"/>
            </a:br>
            <a:r>
              <a:rPr lang="pl-PL" sz="4400" b="1" dirty="0" smtClean="0"/>
              <a:t>dla osób starszych</a:t>
            </a:r>
          </a:p>
          <a:p>
            <a:pPr eaLnBrk="1" hangingPunct="1"/>
            <a:endParaRPr lang="pl-PL" sz="2000" b="1" dirty="0" smtClean="0"/>
          </a:p>
          <a:p>
            <a:pPr eaLnBrk="1" hangingPunct="1"/>
            <a:endParaRPr lang="pl-PL" sz="2000" dirty="0" smtClean="0"/>
          </a:p>
          <a:p>
            <a:pPr eaLnBrk="1" hangingPunct="1"/>
            <a:endParaRPr lang="pl-PL" sz="2000" dirty="0" smtClean="0"/>
          </a:p>
          <a:p>
            <a:pPr eaLnBrk="1" hangingPunct="1"/>
            <a:r>
              <a:rPr lang="pl-PL" sz="2000" dirty="0" smtClean="0"/>
              <a:t>Olsztyn, 03 października 2011</a:t>
            </a:r>
          </a:p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92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Wybrane usługi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8911" y="2082041"/>
            <a:ext cx="7955537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dirty="0" smtClean="0"/>
              <a:t>1. UO w miejscu zamieszkania</a:t>
            </a:r>
          </a:p>
          <a:p>
            <a:pPr lvl="0">
              <a:spcAft>
                <a:spcPts val="600"/>
              </a:spcAft>
            </a:pPr>
            <a:r>
              <a:rPr lang="pl-PL" dirty="0" smtClean="0"/>
              <a:t>2. UO w ośrodkach wsparcia dziennego pobytu</a:t>
            </a:r>
          </a:p>
          <a:p>
            <a:pPr lvl="0">
              <a:spcAft>
                <a:spcPts val="600"/>
              </a:spcAft>
            </a:pPr>
            <a:r>
              <a:rPr lang="pl-PL" dirty="0" smtClean="0"/>
              <a:t>3. UO w całodobowych formach opieki</a:t>
            </a:r>
          </a:p>
          <a:p>
            <a:pPr lvl="0">
              <a:spcAft>
                <a:spcPts val="600"/>
              </a:spcAft>
            </a:pPr>
            <a:r>
              <a:rPr lang="pl-PL" dirty="0" smtClean="0"/>
              <a:t>4. Specjalistyczne UO w miejscu zamieszkania</a:t>
            </a:r>
          </a:p>
          <a:p>
            <a:pPr lvl="0">
              <a:spcAft>
                <a:spcPts val="600"/>
              </a:spcAft>
            </a:pPr>
            <a:r>
              <a:rPr lang="pl-PL" dirty="0" smtClean="0"/>
              <a:t>5. Specjalistyczne UO w ośrodkach wsparcia</a:t>
            </a:r>
          </a:p>
          <a:p>
            <a:pPr lvl="0">
              <a:spcAft>
                <a:spcPts val="600"/>
              </a:spcAft>
            </a:pPr>
            <a:r>
              <a:rPr lang="pl-PL" dirty="0" smtClean="0"/>
              <a:t>6. Specjalistyczne UO w DPS dla osób w nim niezamieszkujących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869773" y="1419436"/>
            <a:ext cx="7734675" cy="353380"/>
            <a:chOff x="592791" y="707150"/>
            <a:chExt cx="5259953" cy="353380"/>
          </a:xfrm>
        </p:grpSpPr>
        <p:sp>
          <p:nvSpPr>
            <p:cNvPr id="7" name="Prostokąt 6"/>
            <p:cNvSpPr/>
            <p:nvPr/>
          </p:nvSpPr>
          <p:spPr>
            <a:xfrm>
              <a:off x="592791" y="707150"/>
              <a:ext cx="5259953" cy="35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0"/>
                <a:satOff val="-10693"/>
                <a:lumOff val="14186"/>
                <a:alphaOff val="0"/>
              </a:schemeClr>
            </a:fillRef>
            <a:effectRef idx="0">
              <a:schemeClr val="accent6">
                <a:shade val="50000"/>
                <a:hueOff val="0"/>
                <a:satOff val="-10693"/>
                <a:lumOff val="141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rostokąt 7"/>
            <p:cNvSpPr/>
            <p:nvPr/>
          </p:nvSpPr>
          <p:spPr>
            <a:xfrm>
              <a:off x="592791" y="707150"/>
              <a:ext cx="5259953" cy="35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0496" tIns="48260" rIns="48260" bIns="4826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900" kern="1200" dirty="0" smtClean="0"/>
                <a:t>   </a:t>
              </a:r>
              <a:r>
                <a:rPr lang="pl-PL" sz="1900" dirty="0" smtClean="0"/>
                <a:t>Usługi opiekuńcze</a:t>
              </a:r>
              <a:endParaRPr lang="pl-PL" sz="1900" kern="1200" dirty="0"/>
            </a:p>
          </p:txBody>
        </p:sp>
      </p:grpSp>
      <p:sp>
        <p:nvSpPr>
          <p:cNvPr id="5" name="Elipsa 4"/>
          <p:cNvSpPr/>
          <p:nvPr/>
        </p:nvSpPr>
        <p:spPr>
          <a:xfrm>
            <a:off x="648911" y="1331091"/>
            <a:ext cx="441725" cy="441725"/>
          </a:xfrm>
          <a:prstGeom prst="ellipse">
            <a:avLst/>
          </a:prstGeom>
        </p:spPr>
        <p:style>
          <a:lnRef idx="2">
            <a:schemeClr val="accent6">
              <a:shade val="50000"/>
              <a:hueOff val="0"/>
              <a:satOff val="-10693"/>
              <a:lumOff val="1418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93583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Wybrane usługi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8911" y="2082041"/>
            <a:ext cx="7955537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lvl="0" indent="-273050">
              <a:spcAft>
                <a:spcPts val="600"/>
              </a:spcAft>
            </a:pPr>
            <a:r>
              <a:rPr lang="pl-PL" b="1" dirty="0" smtClean="0"/>
              <a:t>1.</a:t>
            </a:r>
            <a:r>
              <a:rPr lang="pl-PL" dirty="0" smtClean="0"/>
              <a:t> </a:t>
            </a:r>
            <a:r>
              <a:rPr lang="pl-PL" b="1" dirty="0"/>
              <a:t>Usługi </a:t>
            </a:r>
            <a:r>
              <a:rPr lang="pl-PL" b="1" dirty="0" smtClean="0"/>
              <a:t>zdrowotne i rehabilitacyjne </a:t>
            </a:r>
            <a:r>
              <a:rPr lang="pl-PL" dirty="0" smtClean="0"/>
              <a:t>- </a:t>
            </a:r>
            <a:r>
              <a:rPr lang="pl-PL" dirty="0"/>
              <a:t>zapewnienie dostępu do usług </a:t>
            </a:r>
            <a:r>
              <a:rPr lang="pl-PL" dirty="0" smtClean="0"/>
              <a:t>geriatrycznych i do </a:t>
            </a:r>
            <a:r>
              <a:rPr lang="pl-PL" dirty="0"/>
              <a:t>rehabilitacji </a:t>
            </a:r>
            <a:r>
              <a:rPr lang="pl-PL" dirty="0" smtClean="0"/>
              <a:t>zdrowotnej, świadczenie </a:t>
            </a:r>
            <a:r>
              <a:rPr lang="pl-PL" dirty="0"/>
              <a:t>usług </a:t>
            </a:r>
            <a:r>
              <a:rPr lang="pl-PL" dirty="0" smtClean="0"/>
              <a:t>rehabilitacyjnych, </a:t>
            </a:r>
            <a:r>
              <a:rPr lang="pl-PL" dirty="0"/>
              <a:t>wypożyczanie sprzętu rehabilitacyjnego przedmiotów ortopedycznych i </a:t>
            </a:r>
            <a:r>
              <a:rPr lang="pl-PL" dirty="0" smtClean="0"/>
              <a:t>środków pomocniczych, zajęcia usprawniające</a:t>
            </a:r>
          </a:p>
          <a:p>
            <a:pPr lvl="0">
              <a:spcAft>
                <a:spcPts val="600"/>
              </a:spcAft>
            </a:pPr>
            <a:r>
              <a:rPr lang="pl-PL" b="1" dirty="0" smtClean="0"/>
              <a:t>2. </a:t>
            </a:r>
            <a:r>
              <a:rPr lang="pl-PL" b="1" dirty="0"/>
              <a:t>Poradnictwo, </a:t>
            </a:r>
            <a:r>
              <a:rPr lang="pl-PL" b="1" dirty="0" smtClean="0"/>
              <a:t>w </a:t>
            </a:r>
            <a:r>
              <a:rPr lang="pl-PL" b="1" dirty="0"/>
              <a:t>tym specjalistyczne</a:t>
            </a:r>
            <a:endParaRPr lang="pl-PL" b="1" dirty="0" smtClean="0"/>
          </a:p>
          <a:p>
            <a:pPr lvl="0">
              <a:spcAft>
                <a:spcPts val="600"/>
              </a:spcAft>
            </a:pPr>
            <a:r>
              <a:rPr lang="pl-PL" b="1" dirty="0" smtClean="0"/>
              <a:t>3</a:t>
            </a:r>
            <a:r>
              <a:rPr lang="pl-PL" dirty="0" smtClean="0"/>
              <a:t>. </a:t>
            </a:r>
            <a:r>
              <a:rPr lang="pl-PL" b="1" dirty="0"/>
              <a:t>Usługi edukacyjne </a:t>
            </a:r>
            <a:endParaRPr lang="pl-PL" b="1" dirty="0" smtClean="0"/>
          </a:p>
          <a:p>
            <a:pPr lvl="0">
              <a:spcAft>
                <a:spcPts val="600"/>
              </a:spcAft>
            </a:pPr>
            <a:r>
              <a:rPr lang="pl-PL" b="1" dirty="0" smtClean="0"/>
              <a:t>4. Rzecznictwo</a:t>
            </a:r>
          </a:p>
          <a:p>
            <a:pPr lvl="0">
              <a:spcAft>
                <a:spcPts val="600"/>
              </a:spcAft>
            </a:pPr>
            <a:r>
              <a:rPr lang="pl-PL" b="1" dirty="0" smtClean="0"/>
              <a:t>5. </a:t>
            </a:r>
            <a:r>
              <a:rPr lang="pl-PL" b="1" dirty="0"/>
              <a:t>Mediacje</a:t>
            </a:r>
            <a:endParaRPr lang="pl-PL" b="1" dirty="0" smtClean="0"/>
          </a:p>
          <a:p>
            <a:pPr lvl="0">
              <a:spcAft>
                <a:spcPts val="600"/>
              </a:spcAft>
            </a:pPr>
            <a:r>
              <a:rPr lang="pl-PL" b="1" dirty="0" smtClean="0"/>
              <a:t>6. </a:t>
            </a:r>
            <a:r>
              <a:rPr lang="pl-PL" b="1" dirty="0"/>
              <a:t>Terapia </a:t>
            </a:r>
            <a:r>
              <a:rPr lang="pl-PL" b="1" dirty="0" smtClean="0"/>
              <a:t>indywidualna i rodzinna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869773" y="1419436"/>
            <a:ext cx="7734675" cy="353380"/>
            <a:chOff x="592791" y="707150"/>
            <a:chExt cx="5259953" cy="353380"/>
          </a:xfrm>
        </p:grpSpPr>
        <p:sp>
          <p:nvSpPr>
            <p:cNvPr id="7" name="Prostokąt 6"/>
            <p:cNvSpPr/>
            <p:nvPr/>
          </p:nvSpPr>
          <p:spPr>
            <a:xfrm>
              <a:off x="592791" y="707150"/>
              <a:ext cx="5259953" cy="35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0"/>
                <a:satOff val="-10693"/>
                <a:lumOff val="14186"/>
                <a:alphaOff val="0"/>
              </a:schemeClr>
            </a:fillRef>
            <a:effectRef idx="0">
              <a:schemeClr val="accent6">
                <a:shade val="50000"/>
                <a:hueOff val="0"/>
                <a:satOff val="-10693"/>
                <a:lumOff val="141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rostokąt 7"/>
            <p:cNvSpPr/>
            <p:nvPr/>
          </p:nvSpPr>
          <p:spPr>
            <a:xfrm>
              <a:off x="592791" y="707150"/>
              <a:ext cx="5259953" cy="35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0496" tIns="48260" rIns="48260" bIns="4826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900" kern="1200" dirty="0" smtClean="0"/>
                <a:t>   </a:t>
              </a:r>
              <a:r>
                <a:rPr lang="pl-PL" sz="1900" dirty="0" smtClean="0"/>
                <a:t>Usługi wspomagające</a:t>
              </a:r>
              <a:endParaRPr lang="pl-PL" sz="1900" kern="1200" dirty="0"/>
            </a:p>
          </p:txBody>
        </p:sp>
      </p:grpSp>
      <p:sp>
        <p:nvSpPr>
          <p:cNvPr id="5" name="Elipsa 4"/>
          <p:cNvSpPr/>
          <p:nvPr/>
        </p:nvSpPr>
        <p:spPr>
          <a:xfrm>
            <a:off x="648911" y="1331091"/>
            <a:ext cx="441725" cy="441725"/>
          </a:xfrm>
          <a:prstGeom prst="ellipse">
            <a:avLst/>
          </a:prstGeom>
        </p:spPr>
        <p:style>
          <a:lnRef idx="2">
            <a:schemeClr val="accent6">
              <a:shade val="50000"/>
              <a:hueOff val="0"/>
              <a:satOff val="-10693"/>
              <a:lumOff val="1418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9892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6413"/>
          </a:xfrm>
        </p:spPr>
      </p:pic>
      <p:sp>
        <p:nvSpPr>
          <p:cNvPr id="20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2547937"/>
          </a:xfrm>
        </p:spPr>
        <p:txBody>
          <a:bodyPr/>
          <a:lstStyle/>
          <a:p>
            <a:pPr eaLnBrk="1" hangingPunct="1"/>
            <a:r>
              <a:rPr lang="pl-PL" sz="2400" b="1" smtClean="0"/>
              <a:t/>
            </a:r>
            <a:br>
              <a:rPr lang="pl-PL" sz="2400" b="1" smtClean="0"/>
            </a:br>
            <a:endParaRPr lang="pl-PL" sz="2000" smtClean="0"/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196975"/>
            <a:ext cx="6400800" cy="4441825"/>
          </a:xfrm>
        </p:spPr>
        <p:txBody>
          <a:bodyPr/>
          <a:lstStyle/>
          <a:p>
            <a:pPr algn="just" eaLnBrk="1" hangingPunct="1"/>
            <a:endParaRPr lang="pl-PL" sz="2000" b="1" dirty="0" smtClean="0"/>
          </a:p>
          <a:p>
            <a:pPr eaLnBrk="1" hangingPunct="1"/>
            <a:endParaRPr lang="pl-PL" b="1" dirty="0" smtClean="0"/>
          </a:p>
          <a:p>
            <a:pPr eaLnBrk="1" hangingPunct="1"/>
            <a:r>
              <a:rPr lang="pl-PL" b="1" dirty="0" smtClean="0"/>
              <a:t>Standard usług opiekuńczych </a:t>
            </a:r>
            <a:br>
              <a:rPr lang="pl-PL" b="1" dirty="0" smtClean="0"/>
            </a:br>
            <a:r>
              <a:rPr lang="pl-PL" b="1" dirty="0" smtClean="0"/>
              <a:t>dla osób starszych świadczonych w miejscu zamieszkania</a:t>
            </a:r>
          </a:p>
          <a:p>
            <a:pPr eaLnBrk="1" hangingPunct="1"/>
            <a:endParaRPr lang="pl-PL" sz="2000" b="1" dirty="0" smtClean="0"/>
          </a:p>
          <a:p>
            <a:pPr eaLnBrk="1" hangingPunct="1"/>
            <a:endParaRPr lang="pl-PL" sz="2000" dirty="0" smtClean="0"/>
          </a:p>
          <a:p>
            <a:pPr eaLnBrk="1" hangingPunct="1"/>
            <a:endParaRPr lang="pl-PL" sz="2000" dirty="0"/>
          </a:p>
          <a:p>
            <a:pPr eaLnBrk="1" hangingPunct="1"/>
            <a:endParaRPr lang="pl-PL" sz="2000" dirty="0" smtClean="0"/>
          </a:p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573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043608" y="1790234"/>
            <a:ext cx="7200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/>
              <a:t>Struktura dokumentu:</a:t>
            </a:r>
            <a:endParaRPr lang="pl-PL" b="1" dirty="0"/>
          </a:p>
          <a:p>
            <a:pPr>
              <a:spcAft>
                <a:spcPts val="600"/>
              </a:spcAft>
            </a:pPr>
            <a:endParaRPr lang="pl-PL" sz="500" b="1" dirty="0" smtClean="0"/>
          </a:p>
          <a:p>
            <a:pPr algn="just" eaLnBrk="1" hangingPunct="1">
              <a:spcAft>
                <a:spcPts val="600"/>
              </a:spcAft>
              <a:buFontTx/>
              <a:buAutoNum type="arabicPeriod"/>
            </a:pPr>
            <a:r>
              <a:rPr lang="pl-PL" dirty="0" smtClean="0"/>
              <a:t> Usługi </a:t>
            </a:r>
            <a:r>
              <a:rPr lang="pl-PL" dirty="0"/>
              <a:t>opiekuńcze jako przedmiot standaryzacji</a:t>
            </a:r>
          </a:p>
          <a:p>
            <a:pPr algn="just" eaLnBrk="1" hangingPunct="1">
              <a:spcAft>
                <a:spcPts val="600"/>
              </a:spcAft>
              <a:buFontTx/>
              <a:buAutoNum type="arabicPeriod"/>
            </a:pPr>
            <a:r>
              <a:rPr lang="pl-PL" dirty="0" smtClean="0"/>
              <a:t> Zakres </a:t>
            </a:r>
            <a:r>
              <a:rPr lang="pl-PL" dirty="0"/>
              <a:t>usług opiekuńczych </a:t>
            </a:r>
            <a:r>
              <a:rPr lang="pl-PL" dirty="0" smtClean="0"/>
              <a:t>(przestrzenny</a:t>
            </a:r>
            <a:r>
              <a:rPr lang="pl-PL" dirty="0"/>
              <a:t>, podmiotowy, </a:t>
            </a:r>
            <a:r>
              <a:rPr lang="pl-PL" dirty="0" smtClean="0"/>
              <a:t>rzeczowy)</a:t>
            </a:r>
            <a:endParaRPr lang="pl-PL" dirty="0"/>
          </a:p>
          <a:p>
            <a:pPr algn="just" eaLnBrk="1" hangingPunct="1">
              <a:spcAft>
                <a:spcPts val="600"/>
              </a:spcAft>
              <a:buFontTx/>
              <a:buAutoNum type="arabicPeriod"/>
            </a:pPr>
            <a:r>
              <a:rPr lang="pl-PL" dirty="0" smtClean="0"/>
              <a:t> Proponowane </a:t>
            </a:r>
            <a:r>
              <a:rPr lang="pl-PL" dirty="0"/>
              <a:t>narzędzia</a:t>
            </a:r>
          </a:p>
          <a:p>
            <a:pPr algn="just" eaLnBrk="1" hangingPunct="1">
              <a:spcAft>
                <a:spcPts val="600"/>
              </a:spcAft>
              <a:buFontTx/>
              <a:buAutoNum type="arabicPeriod"/>
            </a:pPr>
            <a:r>
              <a:rPr lang="pl-PL" dirty="0" smtClean="0"/>
              <a:t> Warunki </a:t>
            </a:r>
            <a:r>
              <a:rPr lang="pl-PL" dirty="0"/>
              <a:t>realizacji usługi </a:t>
            </a:r>
            <a:endParaRPr lang="pl-PL" dirty="0" smtClean="0"/>
          </a:p>
          <a:p>
            <a:pPr algn="just" eaLnBrk="1" hangingPunct="1">
              <a:spcAft>
                <a:spcPts val="600"/>
              </a:spcAft>
              <a:buFontTx/>
              <a:buAutoNum type="arabicPeriod"/>
            </a:pPr>
            <a:r>
              <a:rPr lang="pl-PL" dirty="0"/>
              <a:t> </a:t>
            </a:r>
            <a:r>
              <a:rPr lang="pl-PL" dirty="0" smtClean="0"/>
              <a:t>Monitoring </a:t>
            </a:r>
            <a:r>
              <a:rPr lang="pl-PL" dirty="0"/>
              <a:t>i ewaluacja</a:t>
            </a:r>
          </a:p>
          <a:p>
            <a:pPr algn="just" eaLnBrk="1" hangingPunct="1">
              <a:spcAft>
                <a:spcPts val="600"/>
              </a:spcAft>
              <a:buFontTx/>
              <a:buAutoNum type="arabicPeriod"/>
            </a:pPr>
            <a:r>
              <a:rPr lang="pl-PL" dirty="0" smtClean="0"/>
              <a:t> Typowe </a:t>
            </a:r>
            <a:r>
              <a:rPr lang="pl-PL" dirty="0"/>
              <a:t>problemy związane z realizacja usługi</a:t>
            </a:r>
          </a:p>
        </p:txBody>
      </p:sp>
    </p:spTree>
    <p:extLst>
      <p:ext uri="{BB962C8B-B14F-4D97-AF65-F5344CB8AC3E}">
        <p14:creationId xmlns:p14="http://schemas.microsoft.com/office/powerpoint/2010/main" val="23207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Usługi opiekuńcze jako przedmiot standaryzacji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1772816"/>
            <a:ext cx="74888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Definicja</a:t>
            </a:r>
          </a:p>
          <a:p>
            <a:r>
              <a:rPr lang="pl-PL" dirty="0" smtClean="0"/>
              <a:t>UO to </a:t>
            </a:r>
            <a:r>
              <a:rPr lang="pl-PL" dirty="0"/>
              <a:t>świadczenie niepieniężne z pomocy społecznej, obejmujące pomoc </a:t>
            </a:r>
            <a:r>
              <a:rPr lang="pl-PL" dirty="0" smtClean="0"/>
              <a:t>w </a:t>
            </a:r>
            <a:r>
              <a:rPr lang="pl-PL" dirty="0"/>
              <a:t>zaspokajaniu codziennych potrzeb życiowych, opiekę higieniczną, zaleconą przez lekarza pielęgnację oraz, </a:t>
            </a:r>
            <a:r>
              <a:rPr lang="pl-PL" dirty="0" smtClean="0"/>
              <a:t>w </a:t>
            </a:r>
            <a:r>
              <a:rPr lang="pl-PL" dirty="0"/>
              <a:t>miarę możliwości, zapewnienie kontaktów z otoczeniem osobie starszej, która </a:t>
            </a:r>
            <a:r>
              <a:rPr lang="pl-PL" dirty="0" smtClean="0"/>
              <a:t>w  </a:t>
            </a:r>
            <a:r>
              <a:rPr lang="pl-PL" dirty="0"/>
              <a:t>tym zakresie wymaga pomocy innych </a:t>
            </a:r>
            <a:r>
              <a:rPr lang="pl-PL" dirty="0" smtClean="0"/>
              <a:t>osób, </a:t>
            </a:r>
            <a:r>
              <a:rPr lang="pl-PL" dirty="0"/>
              <a:t>a jest jej pozbawiona</a:t>
            </a:r>
            <a:r>
              <a:rPr lang="pl-PL" dirty="0" smtClean="0"/>
              <a:t>.</a:t>
            </a:r>
          </a:p>
          <a:p>
            <a:endParaRPr lang="pl-PL" sz="500" dirty="0"/>
          </a:p>
          <a:p>
            <a:endParaRPr lang="pl-PL" sz="500" dirty="0" smtClean="0"/>
          </a:p>
          <a:p>
            <a:r>
              <a:rPr lang="pl-PL" b="1" dirty="0" smtClean="0"/>
              <a:t>Cel UO </a:t>
            </a:r>
            <a:r>
              <a:rPr lang="pl-PL" dirty="0" smtClean="0"/>
              <a:t>- umożliwienie osobie starszej korzystającej z usług </a:t>
            </a:r>
            <a:r>
              <a:rPr lang="pl-PL" dirty="0"/>
              <a:t>dalszego (jak najdłuższego) funkcjonowania w swoim dotychczasowym środowisku, mimo doświadczanych ograniczeń w samodzielnym zaspokajaniu </a:t>
            </a:r>
            <a:r>
              <a:rPr lang="pl-PL" dirty="0" smtClean="0"/>
              <a:t>podstawowych i </a:t>
            </a:r>
            <a:r>
              <a:rPr lang="pl-PL" dirty="0"/>
              <a:t>niezbędnych potrzeb oraz barier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integracji ze środowiskiem.</a:t>
            </a:r>
          </a:p>
        </p:txBody>
      </p:sp>
    </p:spTree>
    <p:extLst>
      <p:ext uri="{BB962C8B-B14F-4D97-AF65-F5344CB8AC3E}">
        <p14:creationId xmlns:p14="http://schemas.microsoft.com/office/powerpoint/2010/main" val="25582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Usługi opiekuńcze jako przedmiot standaryzacji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1772816"/>
            <a:ext cx="7488832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/>
              <a:t>Rezultaty</a:t>
            </a:r>
          </a:p>
          <a:p>
            <a:pPr>
              <a:spcAft>
                <a:spcPts val="600"/>
              </a:spcAft>
            </a:pPr>
            <a:r>
              <a:rPr lang="pl-PL" dirty="0"/>
              <a:t>Z</a:t>
            </a:r>
            <a:r>
              <a:rPr lang="pl-PL" dirty="0" smtClean="0"/>
              <a:t>achowanie </a:t>
            </a:r>
            <a:r>
              <a:rPr lang="pl-PL" dirty="0"/>
              <a:t>(mimo postępującego procesu starzenia) lub </a:t>
            </a:r>
            <a:r>
              <a:rPr lang="pl-PL" dirty="0" smtClean="0"/>
              <a:t>podniesienie jakości życia osoby starszej</a:t>
            </a:r>
          </a:p>
          <a:p>
            <a:endParaRPr lang="pl-PL" sz="500" dirty="0" smtClean="0"/>
          </a:p>
          <a:p>
            <a:endParaRPr lang="pl-PL" sz="500" dirty="0" smtClean="0"/>
          </a:p>
          <a:p>
            <a:endParaRPr lang="pl-PL" sz="500" dirty="0" smtClean="0"/>
          </a:p>
          <a:p>
            <a:pPr>
              <a:spcAft>
                <a:spcPts val="600"/>
              </a:spcAft>
            </a:pPr>
            <a:r>
              <a:rPr lang="pl-PL" b="1" dirty="0" smtClean="0"/>
              <a:t>Zasady świadczenia UO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/>
              <a:t>partycypacja </a:t>
            </a:r>
            <a:r>
              <a:rPr lang="pl-PL" dirty="0"/>
              <a:t>osoby starszej w wykonywaniu poszczególnych czynności wchodzących </a:t>
            </a:r>
            <a:r>
              <a:rPr lang="pl-PL" dirty="0" smtClean="0"/>
              <a:t>w </a:t>
            </a:r>
            <a:r>
              <a:rPr lang="pl-PL" dirty="0"/>
              <a:t>zakres usług (charakter wspierająco - aktywizujący, ale nie wyręczający</a:t>
            </a:r>
            <a:r>
              <a:rPr lang="pl-PL" dirty="0" smtClean="0"/>
              <a:t>),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/>
              <a:t>ścisła współpraca z </a:t>
            </a:r>
            <a:r>
              <a:rPr lang="pl-PL" dirty="0"/>
              <a:t>najbliższym otoczeniem osoby starszej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zgodnie z zasadą pomocniczości).</a:t>
            </a:r>
          </a:p>
        </p:txBody>
      </p:sp>
    </p:spTree>
    <p:extLst>
      <p:ext uri="{BB962C8B-B14F-4D97-AF65-F5344CB8AC3E}">
        <p14:creationId xmlns:p14="http://schemas.microsoft.com/office/powerpoint/2010/main" val="45053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Zakres usług opiekuńczych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1971124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/>
              <a:t>Zakres przestrzenny</a:t>
            </a:r>
          </a:p>
          <a:p>
            <a:pPr>
              <a:spcAft>
                <a:spcPts val="600"/>
              </a:spcAft>
            </a:pPr>
            <a:r>
              <a:rPr lang="pl-PL" dirty="0" smtClean="0"/>
              <a:t>UO </a:t>
            </a:r>
            <a:r>
              <a:rPr lang="pl-PL" dirty="0"/>
              <a:t>są organizowane i świadczone przez gminę na jej </a:t>
            </a:r>
            <a:r>
              <a:rPr lang="pl-PL" dirty="0" smtClean="0"/>
              <a:t>terenie. </a:t>
            </a:r>
            <a:br>
              <a:rPr lang="pl-PL" dirty="0" smtClean="0"/>
            </a:br>
            <a:r>
              <a:rPr lang="pl-PL" dirty="0" smtClean="0"/>
              <a:t>Realizacja </a:t>
            </a:r>
            <a:r>
              <a:rPr lang="pl-PL" dirty="0"/>
              <a:t>usług </a:t>
            </a:r>
            <a:r>
              <a:rPr lang="pl-PL" dirty="0" smtClean="0"/>
              <a:t>odbywa </a:t>
            </a:r>
            <a:r>
              <a:rPr lang="pl-PL" dirty="0"/>
              <a:t>się w miejscu zamieszkania osoby starszej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(ew. w </a:t>
            </a:r>
            <a:r>
              <a:rPr lang="pl-PL" dirty="0"/>
              <a:t>miejscu czasowego </a:t>
            </a:r>
            <a:r>
              <a:rPr lang="pl-PL" dirty="0" smtClean="0"/>
              <a:t>pobytu) i </a:t>
            </a:r>
            <a:r>
              <a:rPr lang="pl-PL" dirty="0"/>
              <a:t>w jej najbliższym otoczeniu</a:t>
            </a:r>
            <a:r>
              <a:rPr lang="pl-PL" dirty="0" smtClean="0"/>
              <a:t>.</a:t>
            </a:r>
          </a:p>
          <a:p>
            <a:endParaRPr lang="pl-PL" sz="500" dirty="0" smtClean="0"/>
          </a:p>
          <a:p>
            <a:endParaRPr lang="pl-PL" sz="500" dirty="0" smtClean="0"/>
          </a:p>
          <a:p>
            <a:pPr>
              <a:spcAft>
                <a:spcPts val="600"/>
              </a:spcAft>
            </a:pPr>
            <a:r>
              <a:rPr lang="pl-PL" b="1" dirty="0" smtClean="0"/>
              <a:t>Zakres podmiotowy</a:t>
            </a:r>
          </a:p>
          <a:p>
            <a:r>
              <a:rPr lang="pl-PL" dirty="0"/>
              <a:t>Wsparcie w formie </a:t>
            </a:r>
            <a:r>
              <a:rPr lang="pl-PL" dirty="0" smtClean="0"/>
              <a:t>UO </a:t>
            </a:r>
            <a:r>
              <a:rPr lang="pl-PL" u="sng" dirty="0" smtClean="0"/>
              <a:t>przysługuje </a:t>
            </a:r>
            <a:r>
              <a:rPr lang="pl-PL" u="sng" dirty="0"/>
              <a:t>starszej osobie samotnej</a:t>
            </a:r>
            <a:r>
              <a:rPr lang="pl-PL" dirty="0"/>
              <a:t>, </a:t>
            </a:r>
            <a:r>
              <a:rPr lang="pl-PL" dirty="0" smtClean="0"/>
              <a:t>która </a:t>
            </a:r>
            <a:r>
              <a:rPr lang="pl-PL" dirty="0"/>
              <a:t>wymaga pomocy innych osób, a jest jej pozbawiona mimo wykorzystania własnych uprawnień, </a:t>
            </a:r>
            <a:r>
              <a:rPr lang="pl-PL" dirty="0" smtClean="0"/>
              <a:t>zasobów i </a:t>
            </a:r>
            <a:r>
              <a:rPr lang="pl-PL" dirty="0"/>
              <a:t>możliwości. 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05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Zakres usług opiekuńczych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1971124"/>
            <a:ext cx="7488832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dirty="0"/>
              <a:t>Wsparcie w formie UO </a:t>
            </a:r>
            <a:r>
              <a:rPr lang="pl-PL" u="sng" dirty="0"/>
              <a:t>może być</a:t>
            </a:r>
            <a:r>
              <a:rPr lang="pl-PL" dirty="0"/>
              <a:t> również przyznane: 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/>
              <a:t>starszej osobie samotnie gospodarującej, gdy wymaga pomocy innych osób, a wspólnie niezamieszkujący małżonek, wstępni, zstępni nie mogą takiej pomocy zapewnić, wykorzystując swe uprawnienia, zasoby i </a:t>
            </a:r>
            <a:r>
              <a:rPr lang="pl-PL" dirty="0" smtClean="0"/>
              <a:t>możliwości,</a:t>
            </a:r>
            <a:endParaRPr lang="pl-PL" dirty="0"/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/>
              <a:t>osobie </a:t>
            </a:r>
            <a:r>
              <a:rPr lang="pl-PL" dirty="0"/>
              <a:t>starszej w rodzinie, gdy wymaga pomocy innych osób,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rodzina nie może zapewnić odpowiedniej pomocy z uzasadnionej przyczyny, wykorzystując swe uprawnienia, </a:t>
            </a:r>
            <a:r>
              <a:rPr lang="pl-PL" dirty="0" smtClean="0"/>
              <a:t>zasoby i </a:t>
            </a:r>
            <a:r>
              <a:rPr lang="pl-PL" dirty="0"/>
              <a:t>możliwości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10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Zakres usług opiekuńczych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1916832"/>
            <a:ext cx="7632848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/>
              <a:t>Zakres rzeczowy</a:t>
            </a:r>
          </a:p>
          <a:p>
            <a:pPr>
              <a:spcAft>
                <a:spcPts val="600"/>
              </a:spcAft>
            </a:pPr>
            <a:r>
              <a:rPr lang="pl-PL" dirty="0" smtClean="0"/>
              <a:t>Ustalając </a:t>
            </a:r>
            <a:r>
              <a:rPr lang="pl-PL" dirty="0"/>
              <a:t>indywidualny zakres usług ze wskazaniem konkretnych czynności, </a:t>
            </a:r>
            <a:r>
              <a:rPr lang="pl-PL" dirty="0" smtClean="0"/>
              <a:t>uwzględnia się w szczególności:</a:t>
            </a:r>
            <a:endParaRPr lang="pl-PL" dirty="0"/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/>
              <a:t>konieczność zaspokojenia niezbędnych </a:t>
            </a:r>
            <a:r>
              <a:rPr lang="pl-PL" dirty="0" smtClean="0"/>
              <a:t>potrzeb,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/>
              <a:t>inne </a:t>
            </a:r>
            <a:r>
              <a:rPr lang="pl-PL" dirty="0"/>
              <a:t>uzasadnione potrzeby </a:t>
            </a:r>
            <a:r>
              <a:rPr lang="pl-PL" dirty="0" smtClean="0"/>
              <a:t>osoby, </a:t>
            </a:r>
            <a:r>
              <a:rPr lang="pl-PL" dirty="0"/>
              <a:t>odpowiadające celom i </a:t>
            </a:r>
            <a:r>
              <a:rPr lang="pl-PL" dirty="0" smtClean="0"/>
              <a:t>mieszczące</a:t>
            </a:r>
            <a:br>
              <a:rPr lang="pl-PL" dirty="0" smtClean="0"/>
            </a:br>
            <a:r>
              <a:rPr lang="pl-PL" dirty="0" smtClean="0"/>
              <a:t>się </a:t>
            </a:r>
            <a:r>
              <a:rPr lang="pl-PL" dirty="0"/>
              <a:t>w możliwościach pomocy społecznej, 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/>
              <a:t>sytuację </a:t>
            </a:r>
            <a:r>
              <a:rPr lang="pl-PL" dirty="0" err="1"/>
              <a:t>socjalno</a:t>
            </a:r>
            <a:r>
              <a:rPr lang="pl-PL" dirty="0"/>
              <a:t> - bytową (w tym warunki </a:t>
            </a:r>
            <a:r>
              <a:rPr lang="pl-PL" dirty="0" smtClean="0"/>
              <a:t>mieszkaniowe) i rodzinną,</a:t>
            </a:r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/>
              <a:t>rodzaj </a:t>
            </a:r>
            <a:r>
              <a:rPr lang="pl-PL" dirty="0"/>
              <a:t>schorzenia i sprawność </a:t>
            </a:r>
            <a:r>
              <a:rPr lang="pl-PL" dirty="0" smtClean="0"/>
              <a:t>fizyczną,</a:t>
            </a:r>
            <a:endParaRPr lang="pl-PL" dirty="0"/>
          </a:p>
          <a:p>
            <a:pPr marL="285750" lvl="0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/>
              <a:t>możliwości wykorzystania uprawnień i zasobów osoby starszej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jej </a:t>
            </a:r>
            <a:r>
              <a:rPr lang="pl-PL" dirty="0" smtClean="0"/>
              <a:t>otoczenia.</a:t>
            </a:r>
            <a:endParaRPr lang="pl-PL" dirty="0"/>
          </a:p>
          <a:p>
            <a:pPr>
              <a:spcAft>
                <a:spcPts val="600"/>
              </a:spcAft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6561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Zakres usług opiekuńczych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71600" y="1772816"/>
            <a:ext cx="763284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/>
              <a:t>Obowiązkowy zakres czynnościowy</a:t>
            </a:r>
          </a:p>
          <a:p>
            <a:pPr marL="400050" lvl="0" indent="-400050">
              <a:spcAft>
                <a:spcPts val="600"/>
              </a:spcAft>
              <a:buAutoNum type="romanUcPeriod"/>
            </a:pPr>
            <a:r>
              <a:rPr lang="pl-PL" u="sng" dirty="0" smtClean="0"/>
              <a:t>Pomoc </a:t>
            </a:r>
            <a:r>
              <a:rPr lang="pl-PL" u="sng" dirty="0"/>
              <a:t>w zaspokajaniu codziennych potrzeb </a:t>
            </a:r>
            <a:r>
              <a:rPr lang="pl-PL" u="sng" dirty="0" smtClean="0"/>
              <a:t>życiowych</a:t>
            </a:r>
          </a:p>
          <a:p>
            <a:pPr marL="355600" lvl="0">
              <a:spcAft>
                <a:spcPts val="600"/>
              </a:spcAft>
            </a:pPr>
            <a:r>
              <a:rPr lang="pl-PL" dirty="0" smtClean="0"/>
              <a:t>1. Czynności żywieniowe</a:t>
            </a:r>
            <a:endParaRPr lang="pl-PL" dirty="0"/>
          </a:p>
          <a:p>
            <a:pPr marL="897750" lvl="0" indent="-285750">
              <a:buFont typeface="Wingdings" pitchFamily="2" charset="2"/>
              <a:buChar char="ü"/>
            </a:pPr>
            <a:r>
              <a:rPr lang="pl-PL" sz="1400" dirty="0"/>
              <a:t>przygotowanie lub dostarczenie posiłków (w tym </a:t>
            </a:r>
            <a:r>
              <a:rPr lang="pl-PL" sz="1400" dirty="0" smtClean="0"/>
              <a:t>min. 1 </a:t>
            </a:r>
            <a:r>
              <a:rPr lang="pl-PL" sz="1400" dirty="0"/>
              <a:t>gorącego) </a:t>
            </a:r>
            <a:r>
              <a:rPr lang="pl-PL" sz="1400" dirty="0" smtClean="0"/>
              <a:t>oraz </a:t>
            </a:r>
            <a:r>
              <a:rPr lang="pl-PL" sz="1400" dirty="0"/>
              <a:t>produktów żywnościowych na pozostałą część dnia, z </a:t>
            </a:r>
            <a:r>
              <a:rPr lang="pl-PL" sz="1400" dirty="0" smtClean="0"/>
              <a:t>uwzględnieniem </a:t>
            </a:r>
            <a:r>
              <a:rPr lang="pl-PL" sz="1400" dirty="0"/>
              <a:t>zalecanej diety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i </a:t>
            </a:r>
            <a:r>
              <a:rPr lang="pl-PL" sz="1400" dirty="0"/>
              <a:t>zachowaniem dbałości o higienę </a:t>
            </a:r>
            <a:r>
              <a:rPr lang="pl-PL" sz="1400" dirty="0" smtClean="0"/>
              <a:t>żywności</a:t>
            </a:r>
          </a:p>
          <a:p>
            <a:pPr marL="897750" lvl="0" indent="-285750">
              <a:buFont typeface="Wingdings" pitchFamily="2" charset="2"/>
              <a:buChar char="ü"/>
            </a:pPr>
            <a:r>
              <a:rPr lang="pl-PL" sz="1400" dirty="0" smtClean="0"/>
              <a:t>pomoc </a:t>
            </a:r>
            <a:r>
              <a:rPr lang="pl-PL" sz="1400" dirty="0"/>
              <a:t>w spożywaniu posiłków lub karmienie </a:t>
            </a:r>
            <a:r>
              <a:rPr lang="pl-PL" sz="1400" dirty="0" smtClean="0"/>
              <a:t>osoby starszej, </a:t>
            </a:r>
            <a:r>
              <a:rPr lang="pl-PL" sz="1400" dirty="0"/>
              <a:t>o ile wymaga tego </a:t>
            </a:r>
            <a:r>
              <a:rPr lang="pl-PL" sz="1400" dirty="0" smtClean="0"/>
              <a:t>jej</a:t>
            </a:r>
            <a:br>
              <a:rPr lang="pl-PL" sz="1400" dirty="0" smtClean="0"/>
            </a:br>
            <a:r>
              <a:rPr lang="pl-PL" sz="1400" dirty="0" smtClean="0"/>
              <a:t>stan </a:t>
            </a:r>
            <a:r>
              <a:rPr lang="pl-PL" sz="1400" dirty="0"/>
              <a:t>zdrowia</a:t>
            </a:r>
            <a:r>
              <a:rPr lang="pl-PL" dirty="0"/>
              <a:t> </a:t>
            </a:r>
            <a:endParaRPr lang="pl-PL" dirty="0" smtClean="0"/>
          </a:p>
          <a:p>
            <a:pPr marL="355600" lvl="0">
              <a:spcAft>
                <a:spcPts val="600"/>
              </a:spcAft>
            </a:pPr>
            <a:r>
              <a:rPr lang="pl-PL" dirty="0" smtClean="0"/>
              <a:t>2. Czynności gospodarcze</a:t>
            </a:r>
            <a:endParaRPr lang="pl-PL" dirty="0"/>
          </a:p>
          <a:p>
            <a:pPr marL="898525" lvl="0" indent="-285750">
              <a:buFont typeface="Wingdings" pitchFamily="2" charset="2"/>
              <a:buChar char="ü"/>
            </a:pPr>
            <a:r>
              <a:rPr lang="pl-PL" sz="1400" dirty="0"/>
              <a:t>przynoszenie opału, palenie w piecu</a:t>
            </a:r>
          </a:p>
          <a:p>
            <a:pPr marL="898525" lvl="0" indent="-285750">
              <a:buFont typeface="Wingdings" pitchFamily="2" charset="2"/>
              <a:buChar char="ü"/>
            </a:pPr>
            <a:r>
              <a:rPr lang="pl-PL" sz="1400" dirty="0"/>
              <a:t>s</a:t>
            </a:r>
            <a:r>
              <a:rPr lang="pl-PL" sz="1400" dirty="0" smtClean="0"/>
              <a:t>przątanie - utrzymywanie </a:t>
            </a:r>
            <a:r>
              <a:rPr lang="pl-PL" sz="1400" dirty="0"/>
              <a:t>w czystości najbliższego otoczenia osoby starszej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(</a:t>
            </a:r>
            <a:r>
              <a:rPr lang="pl-PL" sz="1400" dirty="0"/>
              <a:t>z wyłączeniem ciężkich prac porządkowych</a:t>
            </a:r>
            <a:r>
              <a:rPr lang="pl-PL" sz="1400" dirty="0" smtClean="0"/>
              <a:t>), wynoszenie śmieci, utrzymywanie </a:t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bieżącej czystości sprzętu codziennego </a:t>
            </a:r>
            <a:r>
              <a:rPr lang="pl-PL" sz="1400" dirty="0" smtClean="0"/>
              <a:t>użytku- </a:t>
            </a:r>
            <a:r>
              <a:rPr lang="pl-PL" sz="1400" dirty="0"/>
              <a:t>w tym urządzeń </a:t>
            </a:r>
            <a:r>
              <a:rPr lang="pl-PL" sz="1400" dirty="0" smtClean="0"/>
              <a:t>sanitarnych, mycie okien,</a:t>
            </a:r>
            <a:endParaRPr lang="pl-PL" dirty="0"/>
          </a:p>
          <a:p>
            <a:pPr>
              <a:spcAft>
                <a:spcPts val="600"/>
              </a:spcAft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9125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Misja i cele usług</a:t>
            </a:r>
            <a:endParaRPr lang="pl-PL" sz="28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53882366"/>
              </p:ext>
            </p:extLst>
          </p:nvPr>
        </p:nvGraphicFramePr>
        <p:xfrm>
          <a:off x="611560" y="1340768"/>
          <a:ext cx="7920880" cy="3969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Zakres usług opiekuńczych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755576" y="1700808"/>
            <a:ext cx="8208912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>
              <a:spcAft>
                <a:spcPts val="600"/>
              </a:spcAft>
            </a:pPr>
            <a:r>
              <a:rPr lang="pl-PL" dirty="0" smtClean="0"/>
              <a:t>2. Czynności gospodarcze - cd</a:t>
            </a:r>
            <a:endParaRPr lang="pl-PL" dirty="0"/>
          </a:p>
          <a:p>
            <a:pPr marL="898525" lvl="0" indent="-285750">
              <a:buFont typeface="Wingdings" pitchFamily="2" charset="2"/>
              <a:buChar char="ü"/>
            </a:pPr>
            <a:r>
              <a:rPr lang="pl-PL" sz="1400" dirty="0" smtClean="0"/>
              <a:t>utrzymywanie </a:t>
            </a:r>
            <a:r>
              <a:rPr lang="pl-PL" sz="1400" dirty="0"/>
              <a:t>w czystości naczyń stołowych i </a:t>
            </a:r>
            <a:r>
              <a:rPr lang="pl-PL" sz="1400" dirty="0" smtClean="0"/>
              <a:t>kuchennych</a:t>
            </a:r>
          </a:p>
          <a:p>
            <a:pPr marL="898525" lvl="0" indent="-285750">
              <a:buFont typeface="Wingdings" pitchFamily="2" charset="2"/>
              <a:buChar char="ü"/>
            </a:pPr>
            <a:r>
              <a:rPr lang="pl-PL" sz="1400" dirty="0"/>
              <a:t>utrzymywanie w czystości sprzętu pomocniczego ułatwiającego </a:t>
            </a:r>
            <a:r>
              <a:rPr lang="pl-PL" sz="1400" dirty="0" smtClean="0"/>
              <a:t>codzienne funkcjonowanie</a:t>
            </a:r>
            <a:endParaRPr lang="pl-PL" sz="1400" dirty="0"/>
          </a:p>
          <a:p>
            <a:pPr marL="898525" lvl="0" indent="-285750">
              <a:buFont typeface="Wingdings" pitchFamily="2" charset="2"/>
              <a:buChar char="ü"/>
            </a:pPr>
            <a:r>
              <a:rPr lang="pl-PL" sz="1400" dirty="0"/>
              <a:t>robienie zakupów</a:t>
            </a:r>
          </a:p>
          <a:p>
            <a:pPr marL="898525" lvl="0" indent="-285750">
              <a:buFont typeface="Wingdings" pitchFamily="2" charset="2"/>
              <a:buChar char="ü"/>
            </a:pPr>
            <a:r>
              <a:rPr lang="pl-PL" sz="1400" dirty="0"/>
              <a:t>pranie odzieży, bielizny pościelowej, niezbędne prasowanie lub zanoszenie i odbiór rzeczy z </a:t>
            </a:r>
            <a:r>
              <a:rPr lang="pl-PL" sz="1400" dirty="0" smtClean="0"/>
              <a:t>pralni</a:t>
            </a:r>
          </a:p>
          <a:p>
            <a:pPr marL="612775" lvl="0"/>
            <a:endParaRPr lang="pl-PL" sz="500" dirty="0" smtClean="0"/>
          </a:p>
          <a:p>
            <a:pPr marL="355600" lvl="0">
              <a:spcAft>
                <a:spcPts val="600"/>
              </a:spcAft>
            </a:pPr>
            <a:r>
              <a:rPr lang="pl-PL" dirty="0" smtClean="0"/>
              <a:t>3. </a:t>
            </a:r>
            <a:r>
              <a:rPr lang="pl-PL" dirty="0"/>
              <a:t>Czynności </a:t>
            </a:r>
            <a:r>
              <a:rPr lang="pl-PL" dirty="0" smtClean="0"/>
              <a:t>organizacyjne</a:t>
            </a:r>
            <a:endParaRPr lang="pl-PL" dirty="0"/>
          </a:p>
          <a:p>
            <a:pPr marL="898525" indent="-285750">
              <a:buFont typeface="Wingdings" pitchFamily="2" charset="2"/>
              <a:buChar char="ü"/>
            </a:pPr>
            <a:r>
              <a:rPr lang="pl-PL" sz="1400" dirty="0"/>
              <a:t>ustalanie wizyt lekarskich i towarzyszenie w </a:t>
            </a:r>
            <a:r>
              <a:rPr lang="pl-PL" sz="1400" dirty="0" smtClean="0"/>
              <a:t>nich, </a:t>
            </a:r>
            <a:r>
              <a:rPr lang="pl-PL" sz="1400" dirty="0"/>
              <a:t>jeżeli zachodzi taka potrzeba</a:t>
            </a:r>
          </a:p>
          <a:p>
            <a:pPr marL="898525" indent="-285750">
              <a:buFont typeface="Wingdings" pitchFamily="2" charset="2"/>
              <a:buChar char="ü"/>
            </a:pPr>
            <a:r>
              <a:rPr lang="pl-PL" sz="1400" dirty="0"/>
              <a:t>realizacja recept lekarskich</a:t>
            </a:r>
          </a:p>
          <a:p>
            <a:pPr marL="898525" indent="-285750">
              <a:buFont typeface="Wingdings" pitchFamily="2" charset="2"/>
              <a:buChar char="ü"/>
            </a:pPr>
            <a:r>
              <a:rPr lang="pl-PL" sz="1400" dirty="0"/>
              <a:t>załatwianie spraw urzędowych lub towarzyszenie podczas wizyt w urzędach lub innych instytucjach i organizacjach </a:t>
            </a:r>
          </a:p>
          <a:p>
            <a:pPr marL="898525" indent="-285750">
              <a:buFont typeface="Wingdings" pitchFamily="2" charset="2"/>
              <a:buChar char="ü"/>
            </a:pPr>
            <a:r>
              <a:rPr lang="pl-PL" sz="1400" dirty="0"/>
              <a:t>pomoc w regulowaniu opłat (na życzenie)</a:t>
            </a:r>
          </a:p>
          <a:p>
            <a:pPr marL="898525" indent="-285750">
              <a:buFont typeface="Wingdings" pitchFamily="2" charset="2"/>
              <a:buChar char="ü"/>
            </a:pPr>
            <a:r>
              <a:rPr lang="pl-PL" sz="1400" dirty="0"/>
              <a:t>pomoc w organizacji czasu wolnego</a:t>
            </a:r>
          </a:p>
          <a:p>
            <a:pPr marL="898525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400" dirty="0"/>
              <a:t>zgłaszanie do naprawy urządzeń i instalacji </a:t>
            </a:r>
            <a:r>
              <a:rPr lang="pl-PL" sz="1400" dirty="0" smtClean="0"/>
              <a:t>domowych</a:t>
            </a:r>
          </a:p>
          <a:p>
            <a:pPr marL="355600">
              <a:spcAft>
                <a:spcPts val="600"/>
              </a:spcAft>
            </a:pPr>
            <a:r>
              <a:rPr lang="pl-PL" dirty="0" smtClean="0"/>
              <a:t>4. Inne </a:t>
            </a:r>
            <a:r>
              <a:rPr lang="pl-PL" dirty="0"/>
              <a:t>czynności wynikające z </a:t>
            </a:r>
            <a:r>
              <a:rPr lang="pl-PL" dirty="0" smtClean="0"/>
              <a:t>uzasadnionych </a:t>
            </a:r>
            <a:r>
              <a:rPr lang="pl-PL" dirty="0"/>
              <a:t>indywidualnych </a:t>
            </a:r>
            <a:r>
              <a:rPr lang="pl-PL" dirty="0" smtClean="0"/>
              <a:t>potrzeb</a:t>
            </a:r>
            <a:endParaRPr lang="pl-PL" dirty="0"/>
          </a:p>
          <a:p>
            <a:pPr marL="355600" lvl="0"/>
            <a:endParaRPr lang="pl-PL" dirty="0"/>
          </a:p>
          <a:p>
            <a:pPr>
              <a:spcAft>
                <a:spcPts val="600"/>
              </a:spcAft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4069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Zakres usług opiekuńczych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35088" y="1709294"/>
            <a:ext cx="76693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pl-PL" u="sng" dirty="0" smtClean="0"/>
              <a:t>II. Opieka higieniczna</a:t>
            </a:r>
            <a:endParaRPr lang="pl-PL" u="sng" dirty="0"/>
          </a:p>
          <a:p>
            <a:pPr marL="273050" lvl="0">
              <a:spcAft>
                <a:spcPts val="600"/>
              </a:spcAft>
            </a:pPr>
            <a:r>
              <a:rPr lang="pl-PL" dirty="0" smtClean="0"/>
              <a:t>1. Czynności higieniczne</a:t>
            </a:r>
            <a:endParaRPr lang="pl-PL" dirty="0"/>
          </a:p>
          <a:p>
            <a:pPr marL="804863" lvl="0" indent="-273050">
              <a:buFont typeface="Wingdings" pitchFamily="2" charset="2"/>
              <a:buChar char="ü"/>
            </a:pPr>
            <a:r>
              <a:rPr lang="pl-PL" sz="1400" dirty="0"/>
              <a:t>utrzymanie higieny </a:t>
            </a:r>
            <a:r>
              <a:rPr lang="pl-PL" sz="1400" dirty="0" smtClean="0"/>
              <a:t>- </a:t>
            </a:r>
            <a:r>
              <a:rPr lang="pl-PL" sz="1400" dirty="0"/>
              <a:t>mycie ciała, mycie głowy, </a:t>
            </a:r>
            <a:r>
              <a:rPr lang="pl-PL" sz="1400" dirty="0" smtClean="0"/>
              <a:t>kąpiel; </a:t>
            </a:r>
          </a:p>
          <a:p>
            <a:pPr marL="804863" lvl="0" indent="-273050">
              <a:buFont typeface="Wingdings" pitchFamily="2" charset="2"/>
              <a:buChar char="ü"/>
            </a:pPr>
            <a:r>
              <a:rPr lang="pl-PL" sz="1400" dirty="0"/>
              <a:t>c</a:t>
            </a:r>
            <a:r>
              <a:rPr lang="pl-PL" sz="1400" dirty="0" smtClean="0"/>
              <a:t>zesanie</a:t>
            </a:r>
            <a:r>
              <a:rPr lang="pl-PL" sz="1400" dirty="0"/>
              <a:t>;</a:t>
            </a:r>
            <a:r>
              <a:rPr lang="pl-PL" sz="1400" dirty="0" smtClean="0"/>
              <a:t> obcinanie paznokci; golenie</a:t>
            </a:r>
            <a:endParaRPr lang="pl-PL" sz="1400" dirty="0"/>
          </a:p>
          <a:p>
            <a:pPr marL="804863" lvl="0" indent="-273050">
              <a:buFont typeface="Wingdings" pitchFamily="2" charset="2"/>
              <a:buChar char="ü"/>
            </a:pPr>
            <a:r>
              <a:rPr lang="pl-PL" sz="1400" dirty="0"/>
              <a:t>pomoc w załatwianiu potrzeb fizjologicznych</a:t>
            </a:r>
          </a:p>
          <a:p>
            <a:pPr marL="804863" lvl="0" indent="-273050">
              <a:buFont typeface="Wingdings" pitchFamily="2" charset="2"/>
              <a:buChar char="ü"/>
            </a:pPr>
            <a:r>
              <a:rPr lang="pl-PL" sz="1400" dirty="0"/>
              <a:t>układanie osoby chorej w łóżku i pomoc przy zmianie pozycji</a:t>
            </a:r>
          </a:p>
          <a:p>
            <a:pPr marL="804863" lvl="0" indent="-273050">
              <a:buFont typeface="Wingdings" pitchFamily="2" charset="2"/>
              <a:buChar char="ü"/>
            </a:pPr>
            <a:r>
              <a:rPr lang="pl-PL" sz="1400" dirty="0"/>
              <a:t>zapobieganie powstaniu odleżyn lub </a:t>
            </a:r>
            <a:r>
              <a:rPr lang="pl-PL" sz="1400" dirty="0" err="1"/>
              <a:t>odparzeń</a:t>
            </a:r>
            <a:endParaRPr lang="pl-PL" sz="1400" dirty="0"/>
          </a:p>
          <a:p>
            <a:pPr marL="804863" lvl="0" indent="-273050">
              <a:buFont typeface="Wingdings" pitchFamily="2" charset="2"/>
              <a:buChar char="ü"/>
            </a:pPr>
            <a:r>
              <a:rPr lang="pl-PL" sz="1400" dirty="0"/>
              <a:t>zmiana </a:t>
            </a:r>
            <a:r>
              <a:rPr lang="pl-PL" sz="1400" dirty="0" err="1" smtClean="0"/>
              <a:t>pieluchomajtek</a:t>
            </a:r>
            <a:endParaRPr lang="pl-PL" sz="1400" dirty="0"/>
          </a:p>
          <a:p>
            <a:pPr marL="804863" lvl="0" indent="-273050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400" dirty="0"/>
              <a:t>czyszczenie protez </a:t>
            </a:r>
            <a:r>
              <a:rPr lang="pl-PL" sz="1400" dirty="0" smtClean="0"/>
              <a:t>zębowych</a:t>
            </a:r>
          </a:p>
          <a:p>
            <a:pPr marL="273050" lvl="0">
              <a:spcAft>
                <a:spcPts val="600"/>
              </a:spcAft>
            </a:pPr>
            <a:r>
              <a:rPr lang="pl-PL" dirty="0" smtClean="0"/>
              <a:t>2.</a:t>
            </a:r>
            <a:r>
              <a:rPr lang="pl-PL" sz="1400" dirty="0" smtClean="0"/>
              <a:t> </a:t>
            </a:r>
            <a:r>
              <a:rPr lang="pl-PL" dirty="0" smtClean="0"/>
              <a:t>Zmiana </a:t>
            </a:r>
            <a:r>
              <a:rPr lang="pl-PL" dirty="0"/>
              <a:t>bielizny osobistej i </a:t>
            </a:r>
            <a:r>
              <a:rPr lang="pl-PL" dirty="0" smtClean="0"/>
              <a:t>pościelowej</a:t>
            </a:r>
          </a:p>
          <a:p>
            <a:pPr marL="273050" lvl="0">
              <a:spcAft>
                <a:spcPts val="600"/>
              </a:spcAft>
            </a:pPr>
            <a:r>
              <a:rPr lang="pl-PL" dirty="0" smtClean="0"/>
              <a:t>3. Słanie łóżka</a:t>
            </a:r>
          </a:p>
          <a:p>
            <a:pPr marL="531813" lvl="0" indent="-258763">
              <a:spcAft>
                <a:spcPts val="600"/>
              </a:spcAft>
            </a:pPr>
            <a:r>
              <a:rPr lang="pl-PL" dirty="0" smtClean="0"/>
              <a:t>4. Inne </a:t>
            </a:r>
            <a:r>
              <a:rPr lang="pl-PL" dirty="0"/>
              <a:t>czynności wynikające z  </a:t>
            </a:r>
            <a:r>
              <a:rPr lang="pl-PL" dirty="0" smtClean="0"/>
              <a:t>uzasadnionych indywidualnych potrzeb</a:t>
            </a:r>
            <a:endParaRPr lang="pl-PL" dirty="0"/>
          </a:p>
          <a:p>
            <a:pPr marL="355600" lvl="0"/>
            <a:endParaRPr lang="pl-PL" dirty="0"/>
          </a:p>
          <a:p>
            <a:pPr>
              <a:spcAft>
                <a:spcPts val="600"/>
              </a:spcAft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4820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Zakres usług opiekuńczych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35088" y="1844824"/>
            <a:ext cx="7669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pl-PL" u="sng" dirty="0" smtClean="0"/>
              <a:t>III. Pielęgnacja zalecona przez lekarza</a:t>
            </a:r>
            <a:endParaRPr lang="pl-PL" u="sng" dirty="0"/>
          </a:p>
          <a:p>
            <a:pPr marL="273050" lvl="0">
              <a:spcAft>
                <a:spcPts val="600"/>
              </a:spcAft>
            </a:pPr>
            <a:r>
              <a:rPr lang="pl-PL" dirty="0" smtClean="0"/>
              <a:t>1. Czynności pielęgnacyjne</a:t>
            </a:r>
          </a:p>
          <a:p>
            <a:pPr marL="804863" lvl="0" indent="-273050">
              <a:buFont typeface="Wingdings" pitchFamily="2" charset="2"/>
              <a:buChar char="ü"/>
            </a:pPr>
            <a:r>
              <a:rPr lang="pl-PL" sz="1400" dirty="0"/>
              <a:t>oklepywanie </a:t>
            </a:r>
          </a:p>
          <a:p>
            <a:pPr marL="804863" lvl="0" indent="-273050">
              <a:buFont typeface="Wingdings" pitchFamily="2" charset="2"/>
              <a:buChar char="ü"/>
            </a:pPr>
            <a:r>
              <a:rPr lang="pl-PL" sz="1400" dirty="0"/>
              <a:t>stosowanie okładów i kompresów </a:t>
            </a:r>
          </a:p>
          <a:p>
            <a:pPr marL="804863" lvl="0" indent="-273050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400" dirty="0"/>
              <a:t>zmiana opatrunków</a:t>
            </a:r>
          </a:p>
          <a:p>
            <a:pPr marL="531813" lvl="0" indent="-258763">
              <a:spcAft>
                <a:spcPts val="600"/>
              </a:spcAft>
            </a:pPr>
            <a:r>
              <a:rPr lang="pl-PL" dirty="0" smtClean="0"/>
              <a:t>2.</a:t>
            </a:r>
            <a:r>
              <a:rPr lang="pl-PL" sz="1400" dirty="0" smtClean="0"/>
              <a:t> </a:t>
            </a:r>
            <a:r>
              <a:rPr lang="pl-PL" dirty="0" smtClean="0"/>
              <a:t>Podawanie </a:t>
            </a:r>
            <a:r>
              <a:rPr lang="pl-PL" dirty="0"/>
              <a:t>leków drogą doustną, doodbytniczą, wziewną (inhalacje) lub przez skórę (wcieranie)</a:t>
            </a:r>
          </a:p>
          <a:p>
            <a:pPr marL="273050" lvl="0">
              <a:spcAft>
                <a:spcPts val="600"/>
              </a:spcAft>
            </a:pPr>
            <a:r>
              <a:rPr lang="pl-PL" dirty="0" smtClean="0"/>
              <a:t>3. Mierzenie </a:t>
            </a:r>
            <a:r>
              <a:rPr lang="pl-PL" dirty="0"/>
              <a:t>temperatury, ciśnienia, poziomu cukru itp.</a:t>
            </a:r>
          </a:p>
          <a:p>
            <a:pPr marL="531813" lvl="0" indent="-258763">
              <a:spcAft>
                <a:spcPts val="600"/>
              </a:spcAft>
            </a:pPr>
            <a:r>
              <a:rPr lang="pl-PL" dirty="0" smtClean="0"/>
              <a:t>4. Inne czynności wynikające z  uzasadnionych indywidualnych zaleceń lekarskich, uzupełniające w stosunku do pielęgniarskiej opieki środowiskowej</a:t>
            </a:r>
          </a:p>
          <a:p>
            <a:pPr marL="355600" lvl="0"/>
            <a:endParaRPr lang="pl-PL" dirty="0"/>
          </a:p>
          <a:p>
            <a:pPr>
              <a:spcAft>
                <a:spcPts val="600"/>
              </a:spcAft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3933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Zakres usług opiekuńczych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35088" y="1844824"/>
            <a:ext cx="766936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pl-PL" u="sng" dirty="0" smtClean="0"/>
              <a:t>IV. </a:t>
            </a:r>
            <a:r>
              <a:rPr lang="pl-PL" u="sng" dirty="0"/>
              <a:t>Zapewnienie kontaktów z </a:t>
            </a:r>
            <a:r>
              <a:rPr lang="pl-PL" u="sng" dirty="0" smtClean="0"/>
              <a:t>otoczeniem</a:t>
            </a:r>
          </a:p>
          <a:p>
            <a:pPr lvl="0">
              <a:spcAft>
                <a:spcPts val="600"/>
              </a:spcAft>
            </a:pPr>
            <a:endParaRPr lang="pl-PL" sz="200" u="sng" dirty="0"/>
          </a:p>
          <a:p>
            <a:pPr marL="615950" lvl="0" indent="-342900">
              <a:spcAft>
                <a:spcPts val="600"/>
              </a:spcAft>
              <a:buAutoNum type="arabicPeriod"/>
            </a:pPr>
            <a:r>
              <a:rPr lang="pl-PL" dirty="0" smtClean="0"/>
              <a:t>Inicjowanie</a:t>
            </a:r>
            <a:r>
              <a:rPr lang="pl-PL" dirty="0"/>
              <a:t>, ułatwianie kontaktu z rodziną i środowiskiem </a:t>
            </a:r>
            <a:r>
              <a:rPr lang="pl-PL" dirty="0" smtClean="0"/>
              <a:t>lokalnym</a:t>
            </a:r>
          </a:p>
          <a:p>
            <a:pPr marL="615950" lvl="0" indent="-342900">
              <a:spcAft>
                <a:spcPts val="600"/>
              </a:spcAft>
              <a:buAutoNum type="arabicPeriod"/>
            </a:pPr>
            <a:r>
              <a:rPr lang="pl-PL" dirty="0" smtClean="0"/>
              <a:t>Organizacja </a:t>
            </a:r>
            <a:r>
              <a:rPr lang="pl-PL" dirty="0"/>
              <a:t>wyjść z </a:t>
            </a:r>
            <a:r>
              <a:rPr lang="pl-PL" dirty="0" smtClean="0"/>
              <a:t>mieszkania</a:t>
            </a:r>
          </a:p>
          <a:p>
            <a:pPr marL="615950" lvl="0" indent="-342900">
              <a:spcAft>
                <a:spcPts val="600"/>
              </a:spcAft>
              <a:buAutoNum type="arabicPeriod"/>
            </a:pPr>
            <a:r>
              <a:rPr lang="pl-PL" dirty="0" smtClean="0"/>
              <a:t>Pomoc </a:t>
            </a:r>
            <a:r>
              <a:rPr lang="pl-PL" dirty="0"/>
              <a:t>w zaspokajaniu potrzeb duchowych, w tym </a:t>
            </a:r>
            <a:r>
              <a:rPr lang="pl-PL" dirty="0" smtClean="0"/>
              <a:t>religijnych</a:t>
            </a:r>
          </a:p>
          <a:p>
            <a:pPr marL="615950" lvl="0" indent="-342900">
              <a:spcAft>
                <a:spcPts val="600"/>
              </a:spcAft>
              <a:buAutoNum type="arabicPeriod"/>
            </a:pPr>
            <a:r>
              <a:rPr lang="pl-PL" dirty="0" smtClean="0"/>
              <a:t>Pomoc </a:t>
            </a:r>
            <a:r>
              <a:rPr lang="pl-PL" dirty="0"/>
              <a:t>w zaspokojeniu potrzeb </a:t>
            </a:r>
            <a:r>
              <a:rPr lang="pl-PL" dirty="0" smtClean="0"/>
              <a:t>kulturalno- sportowo- rekreacyjnych</a:t>
            </a:r>
          </a:p>
          <a:p>
            <a:pPr marL="615950" lvl="0" indent="-342900">
              <a:spcAft>
                <a:spcPts val="600"/>
              </a:spcAft>
              <a:buAutoNum type="arabicPeriod"/>
            </a:pPr>
            <a:r>
              <a:rPr lang="pl-PL" dirty="0" smtClean="0"/>
              <a:t>Inne </a:t>
            </a:r>
            <a:r>
              <a:rPr lang="pl-PL" dirty="0"/>
              <a:t>czynności wynikające z uzasadnionych indywidualnych potrzeb osoby </a:t>
            </a:r>
            <a:r>
              <a:rPr lang="pl-PL" dirty="0" smtClean="0"/>
              <a:t>starszej</a:t>
            </a:r>
            <a:endParaRPr lang="pl-PL" dirty="0"/>
          </a:p>
          <a:p>
            <a:pPr>
              <a:spcAft>
                <a:spcPts val="600"/>
              </a:spcAft>
            </a:pPr>
            <a:endParaRPr lang="pl-PL" sz="1200" b="1" dirty="0" smtClean="0"/>
          </a:p>
          <a:p>
            <a:pPr>
              <a:spcAft>
                <a:spcPts val="600"/>
              </a:spcAft>
            </a:pPr>
            <a:r>
              <a:rPr lang="pl-PL" sz="1600" b="1" dirty="0" smtClean="0"/>
              <a:t>Czas </a:t>
            </a:r>
            <a:r>
              <a:rPr lang="pl-PL" sz="1600" b="1" dirty="0"/>
              <a:t>wykonywania </a:t>
            </a:r>
            <a:r>
              <a:rPr lang="pl-PL" sz="1600" dirty="0"/>
              <a:t>poszczególnych czynności jest zróżnicowany </a:t>
            </a:r>
            <a:r>
              <a:rPr lang="pl-PL" sz="1600" dirty="0" smtClean="0"/>
              <a:t>w </a:t>
            </a:r>
            <a:r>
              <a:rPr lang="pl-PL" sz="1600" dirty="0"/>
              <a:t>zależności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od stanu </a:t>
            </a:r>
            <a:r>
              <a:rPr lang="pl-PL" sz="1600" dirty="0"/>
              <a:t>psychofizycznego </a:t>
            </a:r>
            <a:r>
              <a:rPr lang="pl-PL" sz="1600" dirty="0" smtClean="0"/>
              <a:t>osoby, warunków </a:t>
            </a:r>
            <a:r>
              <a:rPr lang="pl-PL" sz="1600" dirty="0"/>
              <a:t>lokalowych i niezbędnego wyposażenia </a:t>
            </a:r>
            <a:r>
              <a:rPr lang="pl-PL" sz="1600" dirty="0" smtClean="0"/>
              <a:t>mieszkania, liczby </a:t>
            </a:r>
            <a:r>
              <a:rPr lang="pl-PL" sz="1600" dirty="0"/>
              <a:t>osób zaangażowanych w realizację usługi.</a:t>
            </a:r>
          </a:p>
          <a:p>
            <a:pPr>
              <a:spcAft>
                <a:spcPts val="600"/>
              </a:spcAft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8078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Zakres usług opiekuńczych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35088" y="1772816"/>
            <a:ext cx="76693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/>
              <a:t>Przykładowe czynności w wersji optymalnej</a:t>
            </a:r>
            <a:r>
              <a:rPr lang="pl-PL" sz="2000" b="1" dirty="0"/>
              <a:t> </a:t>
            </a:r>
            <a:endParaRPr lang="pl-PL" sz="2000" b="1" dirty="0" smtClean="0"/>
          </a:p>
          <a:p>
            <a:pPr>
              <a:spcAft>
                <a:spcPts val="600"/>
              </a:spcAft>
            </a:pPr>
            <a:endParaRPr lang="pl-PL" sz="100" b="1" dirty="0" smtClean="0"/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pl-PL" dirty="0" smtClean="0"/>
              <a:t>Utrzymanie </a:t>
            </a:r>
            <a:r>
              <a:rPr lang="pl-PL" dirty="0"/>
              <a:t>w czystości </a:t>
            </a:r>
            <a:r>
              <a:rPr lang="pl-PL" dirty="0" smtClean="0"/>
              <a:t>otoczenia, </a:t>
            </a:r>
            <a:r>
              <a:rPr lang="pl-PL" dirty="0"/>
              <a:t>w tym ciężkie prace porządkowe </a:t>
            </a:r>
            <a:r>
              <a:rPr lang="pl-PL" sz="1400" dirty="0"/>
              <a:t>(np. trzepanie dywanów, mycie glazury, mycie klatki schodowej, mycie lamp </a:t>
            </a:r>
            <a:r>
              <a:rPr lang="pl-PL" sz="1400" dirty="0" smtClean="0"/>
              <a:t>i </a:t>
            </a:r>
            <a:r>
              <a:rPr lang="pl-PL" sz="1400" dirty="0"/>
              <a:t>żyrandoli, sprzątanie przynależnych pomieszczeń użytkowych, ogródków) </a:t>
            </a:r>
          </a:p>
          <a:p>
            <a:pPr marL="273050" lvl="1" indent="-273050">
              <a:spcAft>
                <a:spcPts val="600"/>
              </a:spcAft>
              <a:buFont typeface="Wingdings" pitchFamily="2" charset="2"/>
              <a:buChar char="§"/>
            </a:pPr>
            <a:r>
              <a:rPr lang="pl-PL" dirty="0"/>
              <a:t>Transport specjalistyczny, np. dojazd na wizytę lekarską</a:t>
            </a:r>
          </a:p>
          <a:p>
            <a:pPr marL="273050" lvl="1" indent="-273050">
              <a:spcAft>
                <a:spcPts val="600"/>
              </a:spcAft>
              <a:buFont typeface="Wingdings" pitchFamily="2" charset="2"/>
              <a:buChar char="§"/>
            </a:pPr>
            <a:r>
              <a:rPr lang="pl-PL" dirty="0"/>
              <a:t>Usługi fryzjerskie, manicure i </a:t>
            </a:r>
            <a:r>
              <a:rPr lang="pl-PL" dirty="0" smtClean="0"/>
              <a:t>pedicure, usługi </a:t>
            </a:r>
            <a:r>
              <a:rPr lang="pl-PL" dirty="0"/>
              <a:t>kosmetyczne</a:t>
            </a:r>
          </a:p>
          <a:p>
            <a:pPr marL="273050" lvl="1" indent="-273050">
              <a:spcAft>
                <a:spcPts val="600"/>
              </a:spcAft>
              <a:buFont typeface="Wingdings" pitchFamily="2" charset="2"/>
              <a:buChar char="§"/>
            </a:pPr>
            <a:r>
              <a:rPr lang="pl-PL" dirty="0"/>
              <a:t>Zabiegi relaksujące</a:t>
            </a:r>
          </a:p>
          <a:p>
            <a:pPr marL="273050" lvl="1" indent="-273050">
              <a:spcAft>
                <a:spcPts val="600"/>
              </a:spcAft>
              <a:buFont typeface="Wingdings" pitchFamily="2" charset="2"/>
              <a:buChar char="§"/>
            </a:pPr>
            <a:r>
              <a:rPr lang="pl-PL" dirty="0"/>
              <a:t>Organizacja czasu wolnego</a:t>
            </a:r>
          </a:p>
          <a:p>
            <a:pPr marL="273050" lvl="1" indent="-273050">
              <a:spcAft>
                <a:spcPts val="600"/>
              </a:spcAft>
              <a:buFont typeface="Wingdings" pitchFamily="2" charset="2"/>
              <a:buChar char="§"/>
            </a:pPr>
            <a:r>
              <a:rPr lang="pl-PL" dirty="0"/>
              <a:t>Towarzyszenie osobie starszej (np. wspólne wyjścia do teatru, </a:t>
            </a:r>
            <a:r>
              <a:rPr lang="pl-PL" dirty="0" smtClean="0"/>
              <a:t>kina, </a:t>
            </a:r>
            <a:r>
              <a:rPr lang="pl-PL" dirty="0"/>
              <a:t>wyjazdy)</a:t>
            </a:r>
          </a:p>
          <a:p>
            <a:pPr marL="273050" lvl="1" indent="-273050">
              <a:spcAft>
                <a:spcPts val="600"/>
              </a:spcAft>
              <a:buFont typeface="Wingdings" pitchFamily="2" charset="2"/>
              <a:buChar char="§"/>
            </a:pPr>
            <a:r>
              <a:rPr lang="pl-PL" dirty="0"/>
              <a:t>Opieka nad zwierzętami </a:t>
            </a:r>
            <a:r>
              <a:rPr lang="pl-PL" dirty="0" smtClean="0"/>
              <a:t>domowymi</a:t>
            </a:r>
            <a:endParaRPr lang="pl-PL" dirty="0"/>
          </a:p>
          <a:p>
            <a:pPr>
              <a:spcAft>
                <a:spcPts val="600"/>
              </a:spcAft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9984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Proponowane narzędzia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115616" y="1772816"/>
            <a:ext cx="748883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/>
              <a:t>Narzędzia podstawowe </a:t>
            </a:r>
            <a:r>
              <a:rPr lang="pl-PL" dirty="0" smtClean="0"/>
              <a:t>-</a:t>
            </a:r>
            <a:r>
              <a:rPr lang="pl-PL" dirty="0"/>
              <a:t> </a:t>
            </a:r>
            <a:r>
              <a:rPr lang="pl-PL" dirty="0" smtClean="0"/>
              <a:t>wywiad środowiskowy, kontrakt socjalny</a:t>
            </a:r>
          </a:p>
          <a:p>
            <a:pPr>
              <a:spcAft>
                <a:spcPts val="0"/>
              </a:spcAft>
            </a:pPr>
            <a:endParaRPr lang="pl-PL" sz="1000" dirty="0" smtClean="0"/>
          </a:p>
          <a:p>
            <a:r>
              <a:rPr lang="pl-PL" b="1" dirty="0" smtClean="0"/>
              <a:t>Propozycje narzędzi </a:t>
            </a:r>
          </a:p>
          <a:p>
            <a:endParaRPr lang="pl-PL" sz="100" b="1" dirty="0" smtClean="0"/>
          </a:p>
          <a:p>
            <a:r>
              <a:rPr lang="pl-PL" b="1" dirty="0"/>
              <a:t> </a:t>
            </a:r>
            <a:r>
              <a:rPr lang="pl-PL" b="1" dirty="0" smtClean="0"/>
              <a:t>   w</a:t>
            </a:r>
            <a:r>
              <a:rPr lang="pl-PL" dirty="0" smtClean="0"/>
              <a:t> </a:t>
            </a:r>
            <a:r>
              <a:rPr lang="pl-PL" b="1" dirty="0" smtClean="0"/>
              <a:t>fazie diagnozy i przyznania usług</a:t>
            </a:r>
          </a:p>
          <a:p>
            <a:pPr marL="531813" lvl="0" indent="-258763">
              <a:buFont typeface="Wingdings" pitchFamily="2" charset="2"/>
              <a:buChar char="§"/>
            </a:pPr>
            <a:r>
              <a:rPr lang="pl-PL" dirty="0" smtClean="0"/>
              <a:t>Zaświadczenie lekarskie</a:t>
            </a:r>
          </a:p>
          <a:p>
            <a:pPr marL="531813" lvl="0" indent="-258763">
              <a:buFont typeface="Wingdings" pitchFamily="2" charset="2"/>
              <a:buChar char="§"/>
            </a:pPr>
            <a:r>
              <a:rPr lang="pl-PL" dirty="0" smtClean="0"/>
              <a:t>Indywidualny zakres usług</a:t>
            </a:r>
          </a:p>
          <a:p>
            <a:r>
              <a:rPr lang="pl-PL" b="1" dirty="0" smtClean="0"/>
              <a:t>    w fazie </a:t>
            </a:r>
            <a:r>
              <a:rPr lang="pl-PL" b="1" dirty="0"/>
              <a:t>realizacji </a:t>
            </a:r>
            <a:r>
              <a:rPr lang="pl-PL" b="1" dirty="0" smtClean="0"/>
              <a:t>usług</a:t>
            </a:r>
            <a:endParaRPr lang="pl-PL" b="1" dirty="0"/>
          </a:p>
          <a:p>
            <a:pPr marL="531813" lvl="0" indent="-258763">
              <a:buFont typeface="Wingdings" pitchFamily="2" charset="2"/>
              <a:buChar char="§"/>
            </a:pPr>
            <a:r>
              <a:rPr lang="pl-PL" dirty="0"/>
              <a:t>Harmonogram świadczenia usług </a:t>
            </a:r>
            <a:r>
              <a:rPr lang="pl-PL" dirty="0" smtClean="0"/>
              <a:t>opiekuńczych</a:t>
            </a:r>
          </a:p>
          <a:p>
            <a:pPr marL="531813" lvl="0" indent="-258763">
              <a:buFont typeface="Wingdings" pitchFamily="2" charset="2"/>
              <a:buChar char="§"/>
            </a:pPr>
            <a:r>
              <a:rPr lang="pl-PL" dirty="0" smtClean="0"/>
              <a:t>Karta </a:t>
            </a:r>
            <a:r>
              <a:rPr lang="pl-PL" dirty="0"/>
              <a:t>pracy osoby świadczącej </a:t>
            </a:r>
            <a:r>
              <a:rPr lang="pl-PL" dirty="0" smtClean="0"/>
              <a:t>usługi</a:t>
            </a:r>
          </a:p>
          <a:p>
            <a:pPr marL="531813" lvl="0" indent="-258763">
              <a:buFont typeface="Wingdings" pitchFamily="2" charset="2"/>
              <a:buChar char="§"/>
            </a:pPr>
            <a:r>
              <a:rPr lang="pl-PL" dirty="0" smtClean="0"/>
              <a:t>Dziennik </a:t>
            </a:r>
            <a:r>
              <a:rPr lang="pl-PL" dirty="0"/>
              <a:t>czynności </a:t>
            </a:r>
            <a:r>
              <a:rPr lang="pl-PL" dirty="0" smtClean="0"/>
              <a:t>opiekuńczych</a:t>
            </a:r>
            <a:endParaRPr lang="pl-PL" sz="1400" dirty="0" smtClean="0"/>
          </a:p>
          <a:p>
            <a:pPr lvl="0"/>
            <a:r>
              <a:rPr lang="pl-PL" b="1" dirty="0" smtClean="0"/>
              <a:t>    w</a:t>
            </a:r>
            <a:r>
              <a:rPr lang="pl-PL" dirty="0" smtClean="0"/>
              <a:t> </a:t>
            </a:r>
            <a:r>
              <a:rPr lang="pl-PL" b="1" dirty="0"/>
              <a:t>fazie monitoringu i </a:t>
            </a:r>
            <a:r>
              <a:rPr lang="pl-PL" b="1" dirty="0" smtClean="0"/>
              <a:t>ewaluacji</a:t>
            </a:r>
          </a:p>
          <a:p>
            <a:pPr marL="531813" lvl="0" indent="-258763">
              <a:buFont typeface="Wingdings" pitchFamily="2" charset="2"/>
              <a:buChar char="§"/>
            </a:pPr>
            <a:r>
              <a:rPr lang="pl-PL" dirty="0"/>
              <a:t>Formularz oceny realizacji usług </a:t>
            </a:r>
            <a:r>
              <a:rPr lang="pl-PL" dirty="0" smtClean="0"/>
              <a:t>opiekuńczych </a:t>
            </a:r>
            <a:endParaRPr lang="pl-PL" dirty="0"/>
          </a:p>
          <a:p>
            <a:pPr marL="531813" indent="-258763">
              <a:buFont typeface="Wingdings" pitchFamily="2" charset="2"/>
              <a:buChar char="§"/>
            </a:pPr>
            <a:r>
              <a:rPr lang="pl-PL" dirty="0"/>
              <a:t>Ankieta monitorująca </a:t>
            </a: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395924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Warunki realizacji usługi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115616" y="1772816"/>
            <a:ext cx="74888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Warunki </a:t>
            </a:r>
            <a:r>
              <a:rPr lang="pl-PL" b="1" dirty="0" smtClean="0"/>
              <a:t>materialne</a:t>
            </a:r>
          </a:p>
          <a:p>
            <a:endParaRPr lang="pl-PL" dirty="0" smtClean="0"/>
          </a:p>
          <a:p>
            <a:pPr marL="355600" indent="-355600">
              <a:spcAft>
                <a:spcPts val="600"/>
              </a:spcAft>
            </a:pPr>
            <a:r>
              <a:rPr lang="pl-PL" dirty="0" smtClean="0"/>
              <a:t>(1)  Stan </a:t>
            </a:r>
            <a:r>
              <a:rPr lang="pl-PL" dirty="0"/>
              <a:t>sanitarny lokalu umożliwiający świadczenie </a:t>
            </a:r>
            <a:r>
              <a:rPr lang="pl-PL" dirty="0" smtClean="0"/>
              <a:t>usług</a:t>
            </a:r>
            <a:endParaRPr lang="pl-PL" dirty="0"/>
          </a:p>
          <a:p>
            <a:pPr marL="450850" indent="-450850">
              <a:spcAft>
                <a:spcPts val="600"/>
              </a:spcAft>
            </a:pPr>
            <a:r>
              <a:rPr lang="pl-PL" dirty="0" smtClean="0"/>
              <a:t>(2)  Wyposażenie </a:t>
            </a:r>
            <a:r>
              <a:rPr lang="pl-PL" dirty="0"/>
              <a:t>niezbędne do wykonania zleconych czynności opiekuńczych, w szczególności:</a:t>
            </a:r>
          </a:p>
          <a:p>
            <a:pPr marL="723900" lvl="0" indent="-273050">
              <a:buFont typeface="Wingdings" pitchFamily="2" charset="2"/>
              <a:buChar char="ü"/>
            </a:pPr>
            <a:r>
              <a:rPr lang="pl-PL" sz="1400" dirty="0"/>
              <a:t>podstawowe sprzęty gospodarstwa domowego</a:t>
            </a:r>
          </a:p>
          <a:p>
            <a:pPr marL="723900" lvl="0" indent="-273050">
              <a:buFont typeface="Wingdings" pitchFamily="2" charset="2"/>
              <a:buChar char="ü"/>
            </a:pPr>
            <a:r>
              <a:rPr lang="pl-PL" sz="1400" dirty="0"/>
              <a:t>miska, myjka, ręczniki, </a:t>
            </a:r>
            <a:r>
              <a:rPr lang="pl-PL" sz="1400" dirty="0" smtClean="0"/>
              <a:t>rękawiczki, środki </a:t>
            </a:r>
            <a:r>
              <a:rPr lang="pl-PL" sz="1400" dirty="0"/>
              <a:t>czystości i przybory toaletowe </a:t>
            </a:r>
          </a:p>
          <a:p>
            <a:pPr marL="723900" lvl="0" indent="-273050">
              <a:buFont typeface="Wingdings" pitchFamily="2" charset="2"/>
              <a:buChar char="ü"/>
            </a:pPr>
            <a:r>
              <a:rPr lang="pl-PL" sz="1400" dirty="0"/>
              <a:t>środki kosmetyczne, materiały higieniczne, preparaty pielęgnacyjne</a:t>
            </a:r>
          </a:p>
          <a:p>
            <a:pPr marL="723900" lvl="0" indent="-273050">
              <a:buFont typeface="Wingdings" pitchFamily="2" charset="2"/>
              <a:buChar char="ü"/>
            </a:pPr>
            <a:r>
              <a:rPr lang="pl-PL" sz="1400" dirty="0"/>
              <a:t>niezbędne środki pomocnicze, w tym </a:t>
            </a:r>
            <a:r>
              <a:rPr lang="pl-PL" sz="1400" dirty="0" err="1" smtClean="0"/>
              <a:t>pieluchomajtki</a:t>
            </a:r>
            <a:r>
              <a:rPr lang="pl-PL" sz="1400" dirty="0" smtClean="0"/>
              <a:t>, wkładki </a:t>
            </a:r>
            <a:r>
              <a:rPr lang="pl-PL" sz="1400" dirty="0"/>
              <a:t>urologiczne, podkłady zabezpieczające pościel i łóżko (wg potrzeb)</a:t>
            </a:r>
          </a:p>
          <a:p>
            <a:endParaRPr lang="pl-PL" sz="1200" dirty="0" smtClean="0"/>
          </a:p>
          <a:p>
            <a:r>
              <a:rPr lang="pl-PL" dirty="0" smtClean="0"/>
              <a:t>Standard optymalny </a:t>
            </a:r>
            <a:r>
              <a:rPr lang="pl-PL" dirty="0"/>
              <a:t>- </a:t>
            </a:r>
            <a:r>
              <a:rPr lang="pl-PL" dirty="0" smtClean="0"/>
              <a:t>przedmioty/sprzęt </a:t>
            </a:r>
            <a:r>
              <a:rPr lang="pl-PL" dirty="0"/>
              <a:t>wspomagający lub ułatwiający wykonywanie czynności </a:t>
            </a:r>
            <a:r>
              <a:rPr lang="pl-PL" dirty="0" smtClean="0"/>
              <a:t>oraz </a:t>
            </a:r>
            <a:r>
              <a:rPr lang="pl-PL" dirty="0"/>
              <a:t>zwiększający </a:t>
            </a:r>
            <a:r>
              <a:rPr lang="pl-PL" dirty="0" smtClean="0"/>
              <a:t>bezpieczeństwo osoby </a:t>
            </a:r>
            <a:r>
              <a:rPr lang="pl-PL" dirty="0"/>
              <a:t>korzystającej z usług, jak i je świadczącej (wg potrzeb</a:t>
            </a:r>
            <a:r>
              <a:rPr lang="pl-PL" dirty="0" smtClean="0"/>
              <a:t>) </a:t>
            </a: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5562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Warunki realizacji usługi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115616" y="1772816"/>
            <a:ext cx="7488832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Wymogi wobec podmiotu realizującego usługi</a:t>
            </a:r>
          </a:p>
          <a:p>
            <a:endParaRPr lang="pl-PL" dirty="0"/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zapewnienie </a:t>
            </a:r>
            <a:r>
              <a:rPr lang="pl-PL" dirty="0"/>
              <a:t>świadczenia usług w wymiarze i zakresie określonym przez OPS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zapewnienie </a:t>
            </a:r>
            <a:r>
              <a:rPr lang="pl-PL" dirty="0"/>
              <a:t>nieprzerwanego i właściwego pod względem jakości procesu świadczenia usług, przez 7 dni w tygodniu, w godzinach ustalonych przez OPS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zapewnienie </a:t>
            </a:r>
            <a:r>
              <a:rPr lang="pl-PL" dirty="0"/>
              <a:t>kadry do świadczenia usług opiekuńczych, spełniającej określone wymogi co do kwalifikacji, predyspozycji i wieku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zapoznanie </a:t>
            </a:r>
            <a:r>
              <a:rPr lang="pl-PL" dirty="0"/>
              <a:t>kadry świadczącej usługi (w formie pisemnej)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zakresem </a:t>
            </a:r>
            <a:r>
              <a:rPr lang="pl-PL" dirty="0" smtClean="0"/>
              <a:t>obowiązków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22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28971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Warunki realizacji usługi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115616" y="1772816"/>
            <a:ext cx="748883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Wymogi wobec podmiotu realizującego usługi - cd</a:t>
            </a:r>
            <a:endParaRPr lang="pl-PL" sz="1000" b="1" dirty="0" smtClean="0"/>
          </a:p>
          <a:p>
            <a:endParaRPr lang="pl-PL" sz="1000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pl-PL" dirty="0" smtClean="0"/>
              <a:t>zapewnienie </a:t>
            </a:r>
            <a:r>
              <a:rPr lang="pl-PL" dirty="0"/>
              <a:t>kadrze świadczącej usługi opiekuńcze</a:t>
            </a:r>
            <a:r>
              <a:rPr lang="pl-PL" dirty="0" smtClean="0"/>
              <a:t>:</a:t>
            </a:r>
            <a:r>
              <a:rPr lang="pl-PL" sz="500" dirty="0" smtClean="0"/>
              <a:t/>
            </a:r>
            <a:br>
              <a:rPr lang="pl-PL" sz="500" dirty="0" smtClean="0"/>
            </a:br>
            <a:endParaRPr lang="pl-PL" sz="500" dirty="0"/>
          </a:p>
          <a:p>
            <a:pPr marL="531813" lvl="0" indent="-258763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400" dirty="0"/>
              <a:t>odpowiednich warunków pracy, w tym: zabezpieczenia odzieży ochronnej, rękawiczek jednorazowych i środków higienicznych do mycia rąk (zamiennie: ekwiwalent), zabezpieczenia zwrotu kosztów za przejazdy związane z wykonywaniem obowiązków służbowych, ryczałtu za te przejazdy lub środka transportu, zabezpieczenia możliwości kontaktu telefonicznego i pokrycia kosztów usług telekomunikacyjnych związanych </a:t>
            </a:r>
            <a:r>
              <a:rPr lang="pl-PL" sz="1400" dirty="0" smtClean="0"/>
              <a:t>z </a:t>
            </a:r>
            <a:r>
              <a:rPr lang="pl-PL" sz="1400" dirty="0"/>
              <a:t>wykonywaniem obowiązków służbowych (zamiennie: ryczałt, ekwiwalent),</a:t>
            </a:r>
          </a:p>
          <a:p>
            <a:pPr marL="531813" lvl="0" indent="-258763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400" dirty="0"/>
              <a:t>dostępu do informacji na temat zagrożeń i </a:t>
            </a:r>
            <a:r>
              <a:rPr lang="pl-PL" sz="1400" dirty="0" err="1"/>
              <a:t>ryzyk</a:t>
            </a:r>
            <a:r>
              <a:rPr lang="pl-PL" sz="1400" dirty="0"/>
              <a:t> związanych z wykonywaniem pracy,</a:t>
            </a:r>
          </a:p>
          <a:p>
            <a:pPr marL="531813" lvl="0" indent="-258763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400" dirty="0"/>
              <a:t>warunków do ustawicznego doskonalenia poprzez dostęp do różnorodnych materiałów </a:t>
            </a:r>
            <a:r>
              <a:rPr lang="pl-PL" sz="1400" dirty="0" smtClean="0"/>
              <a:t>edukacyjnych </a:t>
            </a:r>
            <a:r>
              <a:rPr lang="pl-PL" sz="1400" dirty="0"/>
              <a:t>oraz ofert edukacyjnych,</a:t>
            </a:r>
          </a:p>
          <a:p>
            <a:pPr marL="531813" lvl="0" indent="-258763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400" dirty="0"/>
              <a:t>systematycznych szkoleń uaktualniających oraz podnoszących wiedzę i umiejętności,</a:t>
            </a:r>
          </a:p>
          <a:p>
            <a:pPr marL="531813" lvl="0" indent="-258763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400" dirty="0" err="1"/>
              <a:t>superwizji</a:t>
            </a:r>
            <a:r>
              <a:rPr lang="pl-PL" sz="1400" dirty="0"/>
              <a:t> i doradztwa metodycznego,</a:t>
            </a:r>
            <a:endParaRPr lang="pl-PL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45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Warunki realizacji usługi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115616" y="1772816"/>
            <a:ext cx="74888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Wymogi wobec podmiotu realizującego usługi - cd</a:t>
            </a:r>
            <a:endParaRPr lang="pl-PL" sz="1000" b="1" dirty="0" smtClean="0"/>
          </a:p>
          <a:p>
            <a:pPr>
              <a:spcAft>
                <a:spcPts val="600"/>
              </a:spcAft>
            </a:pPr>
            <a:endParaRPr lang="pl-PL" sz="1000" dirty="0"/>
          </a:p>
          <a:p>
            <a:pPr marL="355600" indent="-355600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wyposażenie </a:t>
            </a:r>
            <a:r>
              <a:rPr lang="pl-PL" dirty="0"/>
              <a:t>kadry świadczącej usługi </a:t>
            </a:r>
            <a:r>
              <a:rPr lang="pl-PL" dirty="0" smtClean="0"/>
              <a:t>w </a:t>
            </a:r>
            <a:r>
              <a:rPr lang="pl-PL" dirty="0"/>
              <a:t>identyfikatory lub legitymacje </a:t>
            </a:r>
            <a:r>
              <a:rPr lang="pl-PL" dirty="0" smtClean="0"/>
              <a:t>służbowe uprawniające </a:t>
            </a:r>
            <a:r>
              <a:rPr lang="pl-PL" dirty="0"/>
              <a:t>do obsługi spraw osoby starszej objętej usługami poza kolejnością w przychodniach lekarskich, aptekach i na </a:t>
            </a:r>
            <a:r>
              <a:rPr lang="pl-PL" dirty="0" smtClean="0"/>
              <a:t>poczcie</a:t>
            </a:r>
            <a:endParaRPr lang="pl-PL" dirty="0"/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zapewnienie </a:t>
            </a:r>
            <a:r>
              <a:rPr lang="pl-PL" dirty="0"/>
              <a:t>możliwości kontaktu </a:t>
            </a:r>
            <a:r>
              <a:rPr lang="pl-PL" dirty="0" smtClean="0"/>
              <a:t>telefonicznego </a:t>
            </a:r>
            <a:br>
              <a:rPr lang="pl-PL" dirty="0" smtClean="0"/>
            </a:br>
            <a:r>
              <a:rPr lang="pl-PL" dirty="0" smtClean="0"/>
              <a:t>(wariant obowiązkowy: w godzinach realizacji usług, wariant optymalny: całodobowo)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dokumentowanie procesu świadczenia usług opiekuńczych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regularne monitorowanie </a:t>
            </a:r>
            <a:r>
              <a:rPr lang="pl-PL" dirty="0"/>
              <a:t>jakości świadczonych </a:t>
            </a:r>
            <a:r>
              <a:rPr lang="pl-PL" dirty="0" smtClean="0"/>
              <a:t>usług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29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Identyfikacja profilu Klienta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043608" y="1628800"/>
            <a:ext cx="7200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/>
              <a:t>A. Kryteria </a:t>
            </a:r>
            <a:r>
              <a:rPr lang="pl-PL" b="1" dirty="0"/>
              <a:t>związane z funkcjonalnym stanem </a:t>
            </a:r>
            <a:r>
              <a:rPr lang="pl-PL" b="1" dirty="0" smtClean="0"/>
              <a:t>zdrowia:</a:t>
            </a:r>
            <a:br>
              <a:rPr lang="pl-PL" b="1" dirty="0" smtClean="0"/>
            </a:br>
            <a:endParaRPr lang="pl-PL" sz="500" b="1" dirty="0" smtClean="0"/>
          </a:p>
          <a:p>
            <a:pPr marL="627063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/>
              <a:t>p</a:t>
            </a:r>
            <a:r>
              <a:rPr lang="pl-PL" dirty="0" smtClean="0"/>
              <a:t>oruszanie się w </a:t>
            </a:r>
            <a:r>
              <a:rPr lang="pl-PL" dirty="0"/>
              <a:t>domu, </a:t>
            </a:r>
            <a:endParaRPr lang="pl-PL" dirty="0" smtClean="0"/>
          </a:p>
          <a:p>
            <a:pPr marL="627063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/>
              <a:t>p</a:t>
            </a:r>
            <a:r>
              <a:rPr lang="pl-PL" dirty="0" smtClean="0"/>
              <a:t>oruszanie się poza domem,</a:t>
            </a:r>
          </a:p>
          <a:p>
            <a:pPr marL="627063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sporządzanie posiłków zimnych </a:t>
            </a:r>
            <a:r>
              <a:rPr lang="pl-PL" dirty="0"/>
              <a:t>i </a:t>
            </a:r>
            <a:r>
              <a:rPr lang="pl-PL" dirty="0" smtClean="0"/>
              <a:t>ciepłych,</a:t>
            </a:r>
          </a:p>
          <a:p>
            <a:pPr marL="627063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/>
              <a:t>s</a:t>
            </a:r>
            <a:r>
              <a:rPr lang="pl-PL" dirty="0" smtClean="0"/>
              <a:t>przątanie mieszkania,</a:t>
            </a:r>
          </a:p>
          <a:p>
            <a:pPr marL="627063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/>
              <a:t>d</a:t>
            </a:r>
            <a:r>
              <a:rPr lang="pl-PL" dirty="0" smtClean="0"/>
              <a:t>bałość </a:t>
            </a:r>
            <a:r>
              <a:rPr lang="pl-PL" dirty="0"/>
              <a:t>o higienę osobistą łącznie z manicure i pedicure, </a:t>
            </a:r>
            <a:endParaRPr lang="pl-PL" dirty="0" smtClean="0"/>
          </a:p>
          <a:p>
            <a:pPr marL="627063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pisanie,</a:t>
            </a:r>
          </a:p>
          <a:p>
            <a:pPr marL="627063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objawy </a:t>
            </a:r>
            <a:r>
              <a:rPr lang="pl-PL" dirty="0"/>
              <a:t>demencji i/lub dolegliwości o podłożu psychicznym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(depresje</a:t>
            </a:r>
            <a:r>
              <a:rPr lang="pl-PL" dirty="0"/>
              <a:t>, </a:t>
            </a:r>
            <a:r>
              <a:rPr lang="pl-PL" dirty="0" smtClean="0"/>
              <a:t>obsesje, uporczywe </a:t>
            </a:r>
            <a:r>
              <a:rPr lang="pl-PL" dirty="0"/>
              <a:t>poczucie zagrożenia itp.)</a:t>
            </a:r>
          </a:p>
        </p:txBody>
      </p:sp>
    </p:spTree>
    <p:extLst>
      <p:ext uri="{BB962C8B-B14F-4D97-AF65-F5344CB8AC3E}">
        <p14:creationId xmlns:p14="http://schemas.microsoft.com/office/powerpoint/2010/main" val="24921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Warunki realizacji usługi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71600" y="1772816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Wymogi wobec osoby realizującej usługi</a:t>
            </a:r>
            <a:endParaRPr lang="pl-PL" sz="1000" b="1" dirty="0" smtClean="0"/>
          </a:p>
          <a:p>
            <a:pPr>
              <a:spcAft>
                <a:spcPts val="600"/>
              </a:spcAft>
            </a:pPr>
            <a:endParaRPr lang="pl-PL" sz="1000" dirty="0"/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 smtClean="0"/>
              <a:t>przestrzeganie zasad, </a:t>
            </a:r>
            <a:r>
              <a:rPr lang="pl-PL" dirty="0"/>
              <a:t>w tym </a:t>
            </a:r>
            <a:r>
              <a:rPr lang="pl-PL" dirty="0" smtClean="0"/>
              <a:t>etycznych, </a:t>
            </a:r>
            <a:r>
              <a:rPr lang="pl-PL" dirty="0"/>
              <a:t>świadczenia usług sumiennie i starannie, w </a:t>
            </a:r>
            <a:r>
              <a:rPr lang="pl-PL" dirty="0" smtClean="0"/>
              <a:t>wymiarze </a:t>
            </a:r>
            <a:r>
              <a:rPr lang="pl-PL" dirty="0"/>
              <a:t>i zakresie określonym przez zleceniodawcę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 smtClean="0"/>
              <a:t>zachowanie </a:t>
            </a:r>
            <a:r>
              <a:rPr lang="pl-PL" dirty="0"/>
              <a:t>tajemnicy służbowej w zakresie informacji uzyskanych na temat osoby </a:t>
            </a:r>
            <a:r>
              <a:rPr lang="pl-PL" dirty="0" smtClean="0"/>
              <a:t>korzystającej </a:t>
            </a:r>
            <a:r>
              <a:rPr lang="pl-PL" dirty="0"/>
              <a:t>z usług (w szczególności </a:t>
            </a:r>
            <a:r>
              <a:rPr lang="pl-PL" dirty="0" smtClean="0"/>
              <a:t>dot. </a:t>
            </a:r>
            <a:r>
              <a:rPr lang="pl-PL" dirty="0"/>
              <a:t>sytuacji życiowej i materialnej oraz stanu zdrowia), jej rodziny i otoczenia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 smtClean="0"/>
              <a:t>dbałość </a:t>
            </a:r>
            <a:r>
              <a:rPr lang="pl-PL" dirty="0"/>
              <a:t>o dobro osoby </a:t>
            </a:r>
            <a:r>
              <a:rPr lang="pl-PL" dirty="0" smtClean="0"/>
              <a:t>korzystającej </a:t>
            </a:r>
            <a:r>
              <a:rPr lang="pl-PL" dirty="0"/>
              <a:t>z usług, w tym o jej </a:t>
            </a:r>
            <a:r>
              <a:rPr lang="pl-PL" dirty="0" smtClean="0"/>
              <a:t>mienie</a:t>
            </a:r>
            <a:br>
              <a:rPr lang="pl-PL" dirty="0" smtClean="0"/>
            </a:br>
            <a:r>
              <a:rPr lang="pl-PL" sz="1400" dirty="0" smtClean="0"/>
              <a:t>w </a:t>
            </a:r>
            <a:r>
              <a:rPr lang="pl-PL" sz="1400" dirty="0"/>
              <a:t>szczególności poprzez przestrzeganie zakazu wprowadzania nieupoważnionych osób trzecich do jej mieszkania, a także udostępniania powierzonych w związku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z </a:t>
            </a:r>
            <a:r>
              <a:rPr lang="pl-PL" sz="1400" dirty="0"/>
              <a:t>wykonywanymi obowiązkami kluczy do </a:t>
            </a:r>
            <a:r>
              <a:rPr lang="pl-PL" sz="1400" dirty="0" smtClean="0"/>
              <a:t>mieszkania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20878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Warunki realizacji usługi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71600" y="1772816"/>
            <a:ext cx="7416824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Wymogi wobec osoby realizującej usługi - cd</a:t>
            </a:r>
            <a:endParaRPr lang="pl-PL" sz="1000" b="1" dirty="0" smtClean="0"/>
          </a:p>
          <a:p>
            <a:pPr>
              <a:spcAft>
                <a:spcPts val="600"/>
              </a:spcAft>
            </a:pPr>
            <a:endParaRPr lang="pl-PL" sz="1000" dirty="0"/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 smtClean="0"/>
              <a:t>przestrzeganie </a:t>
            </a:r>
            <a:r>
              <a:rPr lang="pl-PL" dirty="0"/>
              <a:t>zasad współżycia społecznego w kontaktach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osobą </a:t>
            </a:r>
            <a:r>
              <a:rPr lang="pl-PL" dirty="0" smtClean="0"/>
              <a:t>korzystającą </a:t>
            </a:r>
            <a:r>
              <a:rPr lang="pl-PL" dirty="0"/>
              <a:t>z usług oraz jej rodziną, w tym stosowania zwrotów grzecznościowych, o ile osoby te nie wyraziły woli zwracania się do nich w inny sposób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 smtClean="0"/>
              <a:t>przestrzeganie </a:t>
            </a:r>
            <a:r>
              <a:rPr lang="pl-PL" dirty="0"/>
              <a:t>przepisów oraz zasad bezpieczeństwa i higieny pracy, a także przepisów przeciwpożarowych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 smtClean="0"/>
              <a:t>posiadanie </a:t>
            </a:r>
            <a:r>
              <a:rPr lang="pl-PL" dirty="0"/>
              <a:t>i </a:t>
            </a:r>
            <a:r>
              <a:rPr lang="pl-PL" dirty="0" smtClean="0"/>
              <a:t>okazywanie </a:t>
            </a:r>
            <a:r>
              <a:rPr lang="pl-PL" dirty="0"/>
              <a:t>podczas wykonywania obowiązków służbowych legitymacji lub identyfikatora wystawionego przez podmiot odpowiedzialny za realizację usług oraz urzędowego dokumentu potwierdzającego tożsamość</a:t>
            </a:r>
            <a:endParaRPr lang="pl-P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58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Warunki realizacji usługi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71600" y="1772816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Wymogi wobec osoby realizującej usługi - cd</a:t>
            </a:r>
            <a:endParaRPr lang="pl-PL" sz="1000" b="1" dirty="0" smtClean="0"/>
          </a:p>
          <a:p>
            <a:pPr>
              <a:spcAft>
                <a:spcPts val="600"/>
              </a:spcAft>
            </a:pPr>
            <a:endParaRPr lang="pl-PL" sz="1000" dirty="0"/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 smtClean="0"/>
              <a:t>niezwłoczne informowanie </a:t>
            </a:r>
            <a:r>
              <a:rPr lang="pl-PL" dirty="0"/>
              <a:t>swojego przełożonego o:</a:t>
            </a:r>
          </a:p>
          <a:p>
            <a:pPr marL="627063" lvl="0" indent="-271463">
              <a:spcAft>
                <a:spcPts val="0"/>
              </a:spcAft>
              <a:buFont typeface="Wingdings" pitchFamily="2" charset="2"/>
              <a:buChar char="§"/>
            </a:pPr>
            <a:r>
              <a:rPr lang="pl-PL" sz="1400" dirty="0"/>
              <a:t>braku możliwości świadczenia usług</a:t>
            </a:r>
            <a:r>
              <a:rPr lang="pl-PL" sz="1400" dirty="0" smtClean="0"/>
              <a:t>, </a:t>
            </a:r>
          </a:p>
          <a:p>
            <a:pPr marL="627063" lvl="0" indent="-271463">
              <a:spcAft>
                <a:spcPts val="0"/>
              </a:spcAft>
              <a:buFont typeface="Wingdings" pitchFamily="2" charset="2"/>
              <a:buChar char="§"/>
            </a:pPr>
            <a:r>
              <a:rPr lang="pl-PL" sz="1400" dirty="0" smtClean="0"/>
              <a:t>braku </a:t>
            </a:r>
            <a:r>
              <a:rPr lang="pl-PL" sz="1400" dirty="0"/>
              <a:t>możliwości wejścia do mieszkania osoby starszej objętej usługami</a:t>
            </a:r>
          </a:p>
          <a:p>
            <a:pPr marL="627063" lvl="0" indent="-271463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400" dirty="0"/>
              <a:t>czasowej rezygnacji osoby starszej z </a:t>
            </a:r>
            <a:r>
              <a:rPr lang="pl-PL" sz="1400" dirty="0" smtClean="0"/>
              <a:t>usług</a:t>
            </a:r>
            <a:endParaRPr lang="pl-PL" sz="1400" dirty="0"/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 smtClean="0"/>
              <a:t>rozliczanie </a:t>
            </a:r>
            <a:r>
              <a:rPr lang="pl-PL" dirty="0"/>
              <a:t>się z pieniędzy otrzymanych od osoby </a:t>
            </a:r>
            <a:r>
              <a:rPr lang="pl-PL" dirty="0" smtClean="0"/>
              <a:t>korzystającej </a:t>
            </a:r>
            <a:br>
              <a:rPr lang="pl-PL" dirty="0" smtClean="0"/>
            </a:br>
            <a:r>
              <a:rPr lang="pl-PL" dirty="0" smtClean="0"/>
              <a:t>z usług </a:t>
            </a:r>
            <a:r>
              <a:rPr lang="pl-PL" dirty="0"/>
              <a:t>z przeznaczeniem na dokonanie zakupów, realizację recept lub opłacenie </a:t>
            </a:r>
            <a:r>
              <a:rPr lang="pl-PL" dirty="0" smtClean="0"/>
              <a:t>rachunków - </a:t>
            </a:r>
            <a:r>
              <a:rPr lang="pl-PL" dirty="0"/>
              <a:t>tego samego dnia, na podstawie paragonów lub potwierdzeń zapłaty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/>
              <a:t>nie </a:t>
            </a:r>
            <a:r>
              <a:rPr lang="pl-PL" dirty="0" smtClean="0"/>
              <a:t>obarczanie </a:t>
            </a:r>
            <a:r>
              <a:rPr lang="pl-PL" dirty="0"/>
              <a:t>osoby </a:t>
            </a:r>
            <a:r>
              <a:rPr lang="pl-PL" dirty="0" smtClean="0"/>
              <a:t>korzystającej </a:t>
            </a:r>
            <a:r>
              <a:rPr lang="pl-PL" dirty="0"/>
              <a:t>z usług osobistymi problemami, w tym przestrzegania zasady nie pożyczania </a:t>
            </a:r>
            <a:r>
              <a:rPr lang="pl-PL" dirty="0" smtClean="0"/>
              <a:t>środków </a:t>
            </a:r>
            <a:r>
              <a:rPr lang="pl-PL" dirty="0"/>
              <a:t>pieniężnych</a:t>
            </a:r>
            <a:endParaRPr lang="pl-P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56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Warunki realizacji usługi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71600" y="1772816"/>
            <a:ext cx="741682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Wymogi wobec osoby realizującej usługi - cd</a:t>
            </a:r>
            <a:endParaRPr lang="pl-PL" sz="1000" b="1" dirty="0" smtClean="0"/>
          </a:p>
          <a:p>
            <a:pPr>
              <a:spcAft>
                <a:spcPts val="600"/>
              </a:spcAft>
            </a:pPr>
            <a:endParaRPr lang="pl-PL" sz="1000" dirty="0"/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 smtClean="0"/>
              <a:t>szanowanie </a:t>
            </a:r>
            <a:r>
              <a:rPr lang="pl-PL" dirty="0"/>
              <a:t>woli osoby starszej korzystającej z usług w zakresie sposobu wykonywania konkretnych czynności usługowych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 smtClean="0"/>
              <a:t>dokumentowanie </a:t>
            </a:r>
            <a:r>
              <a:rPr lang="pl-PL" dirty="0"/>
              <a:t>wykonania czynności opiekuńczych</a:t>
            </a:r>
          </a:p>
          <a:p>
            <a:pPr marL="355600" lvl="0" indent="-355600">
              <a:spcAft>
                <a:spcPts val="600"/>
              </a:spcAft>
              <a:buFont typeface="Wingdings" pitchFamily="2" charset="2"/>
              <a:buChar char="v"/>
            </a:pPr>
            <a:r>
              <a:rPr lang="pl-PL" dirty="0" smtClean="0"/>
              <a:t>współpraca </a:t>
            </a:r>
            <a:r>
              <a:rPr lang="pl-PL" dirty="0"/>
              <a:t>z pracownikiem socjalnym i pielęgniarką środowiskową przy opracowaniu i realizacji indywidualnego planu pracy z osobą starszą.</a:t>
            </a:r>
            <a:endParaRPr lang="pl-P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7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Warunki realizacji usługi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71600" y="1772816"/>
            <a:ext cx="756084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Kwalifikacje opiekuna wymagane przy zatrudnieniu </a:t>
            </a:r>
            <a:br>
              <a:rPr lang="pl-PL" b="1" dirty="0" smtClean="0"/>
            </a:br>
            <a:r>
              <a:rPr lang="pl-PL" dirty="0" smtClean="0"/>
              <a:t>- </a:t>
            </a:r>
            <a:r>
              <a:rPr lang="pl-PL" u="sng" dirty="0" smtClean="0"/>
              <a:t>standard obowiązkowy</a:t>
            </a:r>
            <a:endParaRPr lang="pl-PL" sz="1100" dirty="0" smtClean="0"/>
          </a:p>
          <a:p>
            <a:endParaRPr lang="pl-PL" sz="1100" dirty="0" smtClean="0"/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pl-PL" dirty="0" smtClean="0"/>
              <a:t>ukończone </a:t>
            </a:r>
            <a:r>
              <a:rPr lang="pl-PL" dirty="0"/>
              <a:t>min. </a:t>
            </a:r>
            <a:r>
              <a:rPr lang="pl-PL" dirty="0" smtClean="0"/>
              <a:t>50-godz. szkolenie</a:t>
            </a:r>
            <a:r>
              <a:rPr lang="pl-PL" dirty="0"/>
              <a:t>, którego cele i treści kształcenia są zgodne z zapisami ujętymi w bloku </a:t>
            </a:r>
            <a:r>
              <a:rPr lang="pl-PL" dirty="0" smtClean="0"/>
              <a:t>programowym ”OPIEKUŃCZY” w </a:t>
            </a:r>
            <a:r>
              <a:rPr lang="pl-PL" dirty="0"/>
              <a:t>Podstawie programowej kształcenia w zawodzie opiekun osoby starszej</a:t>
            </a:r>
            <a:r>
              <a:rPr lang="pl-PL" i="1" dirty="0"/>
              <a:t>, </a:t>
            </a:r>
            <a:r>
              <a:rPr lang="pl-PL" dirty="0"/>
              <a:t>określonej przez </a:t>
            </a:r>
            <a:r>
              <a:rPr lang="pl-PL" dirty="0" smtClean="0"/>
              <a:t>MEN,</a:t>
            </a:r>
            <a:endParaRPr lang="pl-PL" dirty="0"/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pl-PL" dirty="0" smtClean="0"/>
              <a:t>ukończone </a:t>
            </a:r>
            <a:r>
              <a:rPr lang="pl-PL" dirty="0"/>
              <a:t>szkolenie z zakresu udzielania pierwszej pomocy przedmedycznej,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pl-PL" dirty="0" smtClean="0"/>
              <a:t>udokumentowana min. 80-godz. praktyka </a:t>
            </a:r>
            <a:r>
              <a:rPr lang="pl-PL" dirty="0"/>
              <a:t>w świadczeniu </a:t>
            </a:r>
            <a:r>
              <a:rPr lang="pl-PL" dirty="0" smtClean="0"/>
              <a:t>UO </a:t>
            </a:r>
            <a:br>
              <a:rPr lang="pl-PL" dirty="0" smtClean="0"/>
            </a:br>
            <a:r>
              <a:rPr lang="pl-PL" dirty="0" smtClean="0"/>
              <a:t>(w </a:t>
            </a:r>
            <a:r>
              <a:rPr lang="pl-PL" dirty="0"/>
              <a:t>tym </a:t>
            </a:r>
            <a:r>
              <a:rPr lang="pl-PL" dirty="0" err="1" smtClean="0"/>
              <a:t>wolontarystyczna</a:t>
            </a:r>
            <a:r>
              <a:rPr lang="pl-PL" dirty="0" smtClean="0"/>
              <a:t>) odbyta </a:t>
            </a:r>
            <a:r>
              <a:rPr lang="pl-PL" dirty="0"/>
              <a:t>w jednostkach świadczących tego typu usługi </a:t>
            </a:r>
            <a:r>
              <a:rPr lang="pl-PL" dirty="0" smtClean="0"/>
              <a:t>- również </a:t>
            </a:r>
            <a:r>
              <a:rPr lang="pl-PL" dirty="0"/>
              <a:t>w ośrodkach wsparcia, </a:t>
            </a:r>
            <a:r>
              <a:rPr lang="pl-PL" dirty="0" smtClean="0"/>
              <a:t>DPS, RDP, hospicjach</a:t>
            </a:r>
            <a:endParaRPr lang="pl-P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38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Warunki realizacji usługi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71600" y="1772816"/>
            <a:ext cx="756084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Kwalifikacje opiekuna wymagane przy zatrudnieniu</a:t>
            </a:r>
          </a:p>
          <a:p>
            <a:r>
              <a:rPr lang="pl-PL" dirty="0" smtClean="0"/>
              <a:t>-  </a:t>
            </a:r>
            <a:r>
              <a:rPr lang="pl-PL" u="sng" dirty="0" smtClean="0"/>
              <a:t>standard optymalny</a:t>
            </a:r>
          </a:p>
          <a:p>
            <a:endParaRPr lang="pl-PL" u="sng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dirty="0"/>
              <a:t>dyplom w zawodzie: </a:t>
            </a:r>
            <a:r>
              <a:rPr lang="pl-PL" dirty="0" smtClean="0"/>
              <a:t>	opiekun </a:t>
            </a:r>
            <a:r>
              <a:rPr lang="pl-PL" dirty="0"/>
              <a:t>osoby </a:t>
            </a:r>
            <a:r>
              <a:rPr lang="pl-PL" dirty="0" smtClean="0"/>
              <a:t>starszej</a:t>
            </a:r>
          </a:p>
          <a:p>
            <a:pPr lvl="6"/>
            <a:r>
              <a:rPr lang="pl-PL" dirty="0" smtClean="0"/>
              <a:t>opiekunka środowiskowa </a:t>
            </a:r>
          </a:p>
          <a:p>
            <a:pPr lvl="6"/>
            <a:r>
              <a:rPr lang="pl-PL" dirty="0" smtClean="0"/>
              <a:t>opiekun medyczny</a:t>
            </a:r>
          </a:p>
          <a:p>
            <a:pPr lvl="6"/>
            <a:r>
              <a:rPr lang="pl-PL" dirty="0" smtClean="0"/>
              <a:t>asystent </a:t>
            </a:r>
            <a:r>
              <a:rPr lang="pl-PL" dirty="0"/>
              <a:t>osoby </a:t>
            </a:r>
            <a:r>
              <a:rPr lang="pl-PL" dirty="0" smtClean="0"/>
              <a:t>niepełnosprawnej </a:t>
            </a:r>
          </a:p>
          <a:p>
            <a:pPr lvl="6"/>
            <a:r>
              <a:rPr lang="pl-PL" dirty="0" smtClean="0"/>
              <a:t>asystent medyczny</a:t>
            </a:r>
          </a:p>
          <a:p>
            <a:pPr lvl="6"/>
            <a:r>
              <a:rPr lang="pl-PL" dirty="0" smtClean="0"/>
              <a:t>pielęgniarka</a:t>
            </a:r>
          </a:p>
          <a:p>
            <a:pPr lvl="6">
              <a:spcAft>
                <a:spcPts val="600"/>
              </a:spcAft>
            </a:pPr>
            <a:r>
              <a:rPr lang="pl-PL" dirty="0" smtClean="0"/>
              <a:t>opiekun </a:t>
            </a:r>
            <a:r>
              <a:rPr lang="pl-PL" dirty="0"/>
              <a:t>w domu pomocy </a:t>
            </a:r>
            <a:r>
              <a:rPr lang="pl-PL" dirty="0" smtClean="0"/>
              <a:t>społecznej</a:t>
            </a:r>
            <a:endParaRPr lang="pl-PL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dirty="0" smtClean="0"/>
              <a:t>ukończone </a:t>
            </a:r>
            <a:r>
              <a:rPr lang="pl-PL" dirty="0"/>
              <a:t>szkolenie z zakresu udzielania pierwszej pomocy </a:t>
            </a:r>
            <a:r>
              <a:rPr lang="pl-PL" dirty="0" smtClean="0"/>
              <a:t>przedmedycznej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7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75656" y="107915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b="1" dirty="0" smtClean="0"/>
              <a:t>Warunki realizacji usługi</a:t>
            </a:r>
            <a:endParaRPr lang="pl-PL" sz="500" dirty="0" smtClean="0"/>
          </a:p>
          <a:p>
            <a:pPr algn="r"/>
            <a:endParaRPr lang="pl-PL" sz="5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71600" y="1772816"/>
            <a:ext cx="756084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Kwalifikacje osoby koordynującej pracę opiekuna </a:t>
            </a:r>
            <a:br>
              <a:rPr lang="pl-PL" b="1" dirty="0" smtClean="0"/>
            </a:br>
            <a:r>
              <a:rPr lang="pl-PL" b="1" dirty="0" smtClean="0"/>
              <a:t>wymagane przy zatrudnieniu </a:t>
            </a:r>
            <a:br>
              <a:rPr lang="pl-PL" b="1" dirty="0" smtClean="0"/>
            </a:br>
            <a:endParaRPr lang="pl-PL" b="1" dirty="0" smtClean="0"/>
          </a:p>
          <a:p>
            <a:r>
              <a:rPr lang="pl-PL" u="sng" dirty="0" smtClean="0"/>
              <a:t>Standard obowiązkowy</a:t>
            </a:r>
            <a:endParaRPr lang="pl-PL" sz="1100" dirty="0" smtClean="0"/>
          </a:p>
          <a:p>
            <a:endParaRPr lang="pl-PL" sz="11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l-PL" dirty="0" smtClean="0"/>
              <a:t>min</a:t>
            </a:r>
            <a:r>
              <a:rPr lang="pl-PL" dirty="0"/>
              <a:t>. wykształcenie średnie,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 smtClean="0"/>
              <a:t>udokumentowana </a:t>
            </a:r>
            <a:r>
              <a:rPr lang="pl-PL" dirty="0"/>
              <a:t>min. </a:t>
            </a:r>
            <a:r>
              <a:rPr lang="pl-PL" dirty="0" smtClean="0"/>
              <a:t>2-letnia </a:t>
            </a:r>
            <a:r>
              <a:rPr lang="pl-PL" dirty="0"/>
              <a:t>praktyka </a:t>
            </a:r>
            <a:r>
              <a:rPr lang="pl-PL" dirty="0" smtClean="0"/>
              <a:t>zawodowa</a:t>
            </a:r>
          </a:p>
          <a:p>
            <a:pPr marL="285750" indent="-285750">
              <a:buFontTx/>
              <a:buChar char="-"/>
            </a:pPr>
            <a:endParaRPr lang="pl-PL" dirty="0"/>
          </a:p>
          <a:p>
            <a:r>
              <a:rPr lang="pl-PL" u="sng" dirty="0" smtClean="0"/>
              <a:t>Standard optymalny</a:t>
            </a:r>
          </a:p>
          <a:p>
            <a:endParaRPr lang="pl-PL" sz="1100" u="sng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l-PL" dirty="0" smtClean="0"/>
              <a:t>wykształcenie </a:t>
            </a:r>
            <a:r>
              <a:rPr lang="pl-PL" dirty="0"/>
              <a:t>wyższe,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 smtClean="0"/>
              <a:t>udokumentowana </a:t>
            </a:r>
            <a:r>
              <a:rPr lang="pl-PL" dirty="0"/>
              <a:t>min. </a:t>
            </a:r>
            <a:r>
              <a:rPr lang="pl-PL" dirty="0" smtClean="0"/>
              <a:t>3-letnia </a:t>
            </a:r>
            <a:r>
              <a:rPr lang="pl-PL" dirty="0"/>
              <a:t>praktyka zawodowa</a:t>
            </a:r>
          </a:p>
          <a:p>
            <a:endParaRPr lang="pl-PL" dirty="0" smtClean="0"/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789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Standard usług opiekuńczych</a:t>
            </a:r>
            <a:endParaRPr lang="pl-PL" sz="28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71600" y="1772815"/>
            <a:ext cx="7128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Prezentowany standard ma stanowić dla gmin narzędzie </a:t>
            </a:r>
            <a:br>
              <a:rPr lang="pl-PL" dirty="0" smtClean="0"/>
            </a:br>
            <a:r>
              <a:rPr lang="pl-PL" dirty="0" smtClean="0"/>
              <a:t>dla kształtowania </a:t>
            </a:r>
            <a:r>
              <a:rPr lang="pl-PL" dirty="0"/>
              <a:t>lokalnej polityki w odniesieniu </a:t>
            </a:r>
            <a:r>
              <a:rPr lang="pl-PL" dirty="0" smtClean="0"/>
              <a:t>do </a:t>
            </a:r>
            <a:r>
              <a:rPr lang="pl-PL" dirty="0"/>
              <a:t>problematyki starzenia się społeczności.</a:t>
            </a:r>
          </a:p>
          <a:p>
            <a:pPr algn="ctr"/>
            <a:endParaRPr lang="pl-PL" dirty="0" smtClean="0"/>
          </a:p>
          <a:p>
            <a:r>
              <a:rPr lang="pl-PL" dirty="0" smtClean="0"/>
              <a:t>Szczegółowy </a:t>
            </a:r>
            <a:r>
              <a:rPr lang="pl-PL" dirty="0"/>
              <a:t>zakres rzeczowy </a:t>
            </a:r>
            <a:r>
              <a:rPr lang="pl-PL" dirty="0" smtClean="0"/>
              <a:t>usług opiekuńczych, narzędzia, </a:t>
            </a:r>
            <a:r>
              <a:rPr lang="pl-PL" dirty="0"/>
              <a:t>warunki realizacji usług, wymogi dotyczące kwalifikacji osób </a:t>
            </a:r>
            <a:r>
              <a:rPr lang="pl-PL" dirty="0" smtClean="0"/>
              <a:t>zaangażowanych w ich </a:t>
            </a:r>
            <a:r>
              <a:rPr lang="pl-PL" dirty="0"/>
              <a:t>ś</a:t>
            </a:r>
            <a:r>
              <a:rPr lang="pl-PL" dirty="0" smtClean="0"/>
              <a:t>wiadczenie, </a:t>
            </a:r>
            <a:r>
              <a:rPr lang="pl-PL" dirty="0"/>
              <a:t>a także szczegółowe zasady oraz sposoby monitorowania i ewaluacji </a:t>
            </a:r>
            <a:r>
              <a:rPr lang="pl-PL" dirty="0" smtClean="0"/>
              <a:t>usług powinny być dookreślane na poziomie lokalnym.</a:t>
            </a:r>
            <a:endParaRPr lang="pl-PL" dirty="0"/>
          </a:p>
          <a:p>
            <a:endParaRPr lang="pl-PL" dirty="0" smtClean="0"/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07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 </a:t>
            </a:r>
            <a:endParaRPr lang="pl-PL" sz="28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71600" y="2150854"/>
            <a:ext cx="712879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Prezentacja przygotowana na podstawie standardu opracowanego </a:t>
            </a:r>
            <a:br>
              <a:rPr lang="pl-PL" sz="1600" dirty="0"/>
            </a:br>
            <a:r>
              <a:rPr lang="pl-PL" sz="1600" dirty="0"/>
              <a:t>przez Zespół Ekspertów ds. osób starszych</a:t>
            </a:r>
          </a:p>
          <a:p>
            <a:endParaRPr lang="pl-PL" sz="4000" b="1" dirty="0" smtClean="0"/>
          </a:p>
          <a:p>
            <a:r>
              <a:rPr lang="pl-PL" sz="4000" b="1" dirty="0" smtClean="0"/>
              <a:t>Dziękuję za uwagę</a:t>
            </a:r>
          </a:p>
          <a:p>
            <a:endParaRPr lang="pl-PL" dirty="0"/>
          </a:p>
          <a:p>
            <a:r>
              <a:rPr lang="pl-PL" sz="2600" dirty="0" smtClean="0"/>
              <a:t>Katarzyna Stec</a:t>
            </a:r>
          </a:p>
          <a:p>
            <a:r>
              <a:rPr lang="pl-PL" dirty="0" smtClean="0"/>
              <a:t>z-ca dyrektora MOPS w Gdyni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8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/>
              <a:t>Identyfikacja profilu Klienta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71600" y="1628800"/>
            <a:ext cx="72728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/>
              <a:t>B</a:t>
            </a:r>
            <a:r>
              <a:rPr lang="pl-PL" b="1" dirty="0" smtClean="0"/>
              <a:t>. Kryteria społeczno-ekonomiczne:</a:t>
            </a:r>
            <a:endParaRPr lang="pl-PL" sz="500" b="1" dirty="0" smtClean="0"/>
          </a:p>
          <a:p>
            <a:pPr>
              <a:spcAft>
                <a:spcPts val="600"/>
              </a:spcAft>
            </a:pPr>
            <a:endParaRPr lang="pl-PL" sz="500" b="1" dirty="0" smtClean="0"/>
          </a:p>
          <a:p>
            <a:pPr marL="273050" indent="-273050">
              <a:spcAft>
                <a:spcPts val="600"/>
              </a:spcAft>
              <a:buAutoNum type="arabicPeriod"/>
            </a:pPr>
            <a:r>
              <a:rPr lang="pl-PL" b="1" dirty="0"/>
              <a:t>s</a:t>
            </a:r>
            <a:r>
              <a:rPr lang="pl-PL" b="1" dirty="0" smtClean="0"/>
              <a:t>topień możliwości </a:t>
            </a:r>
            <a:r>
              <a:rPr lang="pl-PL" b="1" dirty="0"/>
              <a:t>wspomagania klienta przez osoby </a:t>
            </a:r>
            <a:r>
              <a:rPr lang="pl-PL" b="1" dirty="0" smtClean="0"/>
              <a:t>bliskie:</a:t>
            </a:r>
          </a:p>
          <a:p>
            <a:pPr marL="627063" lvl="0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klient </a:t>
            </a:r>
            <a:r>
              <a:rPr lang="pl-PL" dirty="0"/>
              <a:t>zamieszkuje we wspólnym gospodarstwie domowym                            z osobami bliskimi będącymi w stanie i wyrażającymi gotowość wspierania </a:t>
            </a:r>
            <a:r>
              <a:rPr lang="pl-PL" dirty="0" smtClean="0"/>
              <a:t>klienta („rodzina”),</a:t>
            </a:r>
            <a:endParaRPr lang="pl-PL" dirty="0"/>
          </a:p>
          <a:p>
            <a:pPr marL="627063" lvl="0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klient </a:t>
            </a:r>
            <a:r>
              <a:rPr lang="pl-PL" dirty="0"/>
              <a:t>mieszka </a:t>
            </a:r>
            <a:r>
              <a:rPr lang="pl-PL" dirty="0" smtClean="0"/>
              <a:t>sam, w </a:t>
            </a:r>
            <a:r>
              <a:rPr lang="pl-PL" dirty="0"/>
              <a:t>zadowalającej odległości zamieszkują jego bliscy będący w stanie i wyrażający gotowość wspierania </a:t>
            </a:r>
            <a:r>
              <a:rPr lang="pl-PL" dirty="0" smtClean="0"/>
              <a:t>klienta (“</a:t>
            </a:r>
            <a:r>
              <a:rPr lang="pl-PL" dirty="0"/>
              <a:t>bliskość </a:t>
            </a:r>
            <a:r>
              <a:rPr lang="pl-PL" dirty="0" smtClean="0"/>
              <a:t>bliskich”),</a:t>
            </a:r>
          </a:p>
          <a:p>
            <a:pPr marL="627063" lvl="0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klient </a:t>
            </a:r>
            <a:r>
              <a:rPr lang="pl-PL" dirty="0"/>
              <a:t>mieszka sam i nie może liczyć na wsparcie osób </a:t>
            </a:r>
            <a:r>
              <a:rPr lang="pl-PL" dirty="0" smtClean="0"/>
              <a:t>bliskich (</a:t>
            </a:r>
            <a:r>
              <a:rPr lang="pl-PL" dirty="0"/>
              <a:t>“jednoosobowo</a:t>
            </a:r>
            <a:r>
              <a:rPr lang="pl-PL" dirty="0" smtClean="0"/>
              <a:t>”),</a:t>
            </a: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3789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/>
              <a:t>Identyfikacja profilu Klienta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71600" y="1628800"/>
            <a:ext cx="74168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/>
              <a:t>2. kompetencje komunikacyjne </a:t>
            </a:r>
            <a:r>
              <a:rPr lang="pl-PL" dirty="0" smtClean="0"/>
              <a:t>- aktywność w min. 1/3/5 obszarach:</a:t>
            </a:r>
          </a:p>
          <a:p>
            <a:pPr marL="627063" lvl="0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czytanie </a:t>
            </a:r>
            <a:r>
              <a:rPr lang="pl-PL" dirty="0"/>
              <a:t>książek i </a:t>
            </a:r>
            <a:r>
              <a:rPr lang="pl-PL" dirty="0" smtClean="0"/>
              <a:t>prasy, </a:t>
            </a:r>
          </a:p>
          <a:p>
            <a:pPr marL="627063" lvl="0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oglądanie telewizji,</a:t>
            </a:r>
            <a:endParaRPr lang="pl-PL" dirty="0"/>
          </a:p>
          <a:p>
            <a:pPr marL="627063" lvl="0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słuchanie radia,</a:t>
            </a:r>
            <a:endParaRPr lang="pl-PL" dirty="0"/>
          </a:p>
          <a:p>
            <a:pPr marL="627063" lvl="0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korzystanie </a:t>
            </a:r>
            <a:r>
              <a:rPr lang="pl-PL" dirty="0"/>
              <a:t>z </a:t>
            </a:r>
            <a:r>
              <a:rPr lang="pl-PL" dirty="0" smtClean="0"/>
              <a:t>komputera / </a:t>
            </a:r>
            <a:r>
              <a:rPr lang="pl-PL" dirty="0" err="1" smtClean="0"/>
              <a:t>internetu</a:t>
            </a:r>
            <a:r>
              <a:rPr lang="pl-PL" dirty="0" smtClean="0"/>
              <a:t>,</a:t>
            </a:r>
          </a:p>
          <a:p>
            <a:pPr marL="627063" lvl="0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spotykanie </a:t>
            </a:r>
            <a:r>
              <a:rPr lang="pl-PL" dirty="0"/>
              <a:t>się z </a:t>
            </a:r>
            <a:r>
              <a:rPr lang="pl-PL" dirty="0" smtClean="0"/>
              <a:t>przyjaciółmi / znajomymi,</a:t>
            </a:r>
          </a:p>
          <a:p>
            <a:pPr marL="627063" lvl="0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uczęszczanie </a:t>
            </a:r>
            <a:r>
              <a:rPr lang="pl-PL" dirty="0"/>
              <a:t>do </a:t>
            </a:r>
            <a:r>
              <a:rPr lang="pl-PL" dirty="0" smtClean="0"/>
              <a:t>kina/teatru/klubu,</a:t>
            </a:r>
          </a:p>
          <a:p>
            <a:pPr marL="627063" lvl="0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udział </a:t>
            </a:r>
            <a:r>
              <a:rPr lang="pl-PL" dirty="0"/>
              <a:t>w grupie </a:t>
            </a:r>
            <a:r>
              <a:rPr lang="pl-PL" dirty="0" smtClean="0"/>
              <a:t>samopomocowej/organizacji pozarządowej/ aktywność </a:t>
            </a:r>
            <a:r>
              <a:rPr lang="pl-PL" dirty="0" err="1" smtClean="0"/>
              <a:t>wolontaryjna</a:t>
            </a:r>
            <a:r>
              <a:rPr lang="pl-PL" dirty="0" smtClean="0"/>
              <a:t>,</a:t>
            </a:r>
          </a:p>
          <a:p>
            <a:pPr marL="627063" lvl="0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samodzielne </a:t>
            </a:r>
            <a:r>
              <a:rPr lang="pl-PL" dirty="0"/>
              <a:t>załatwianie spraw w </a:t>
            </a:r>
            <a:r>
              <a:rPr lang="pl-PL" dirty="0" smtClean="0"/>
              <a:t>urzędach/bankach,</a:t>
            </a:r>
          </a:p>
        </p:txBody>
      </p:sp>
    </p:spTree>
    <p:extLst>
      <p:ext uri="{BB962C8B-B14F-4D97-AF65-F5344CB8AC3E}">
        <p14:creationId xmlns:p14="http://schemas.microsoft.com/office/powerpoint/2010/main" val="23327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/>
              <a:t>Identyfikacja profilu Klienta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71600" y="1628800"/>
            <a:ext cx="727280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/>
              <a:t>3. sytuacja materialna klienta </a:t>
            </a:r>
            <a:r>
              <a:rPr lang="pl-PL" dirty="0"/>
              <a:t>-</a:t>
            </a:r>
            <a:r>
              <a:rPr lang="pl-PL" dirty="0" smtClean="0"/>
              <a:t> poziom dochodu:</a:t>
            </a:r>
          </a:p>
          <a:p>
            <a:pPr marL="627063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wyższy </a:t>
            </a:r>
            <a:r>
              <a:rPr lang="pl-PL" dirty="0"/>
              <a:t>od średniej płacy </a:t>
            </a:r>
            <a:r>
              <a:rPr lang="pl-PL" dirty="0" smtClean="0"/>
              <a:t>krajowej,</a:t>
            </a:r>
            <a:endParaRPr lang="pl-PL" dirty="0"/>
          </a:p>
          <a:p>
            <a:pPr marL="627063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niższy </a:t>
            </a:r>
            <a:r>
              <a:rPr lang="pl-PL" dirty="0"/>
              <a:t>od średniej płacy krajowej, ale wyższy od kryterium dochodowego udzielania świadczeń z pomocy </a:t>
            </a:r>
            <a:r>
              <a:rPr lang="pl-PL" dirty="0" smtClean="0"/>
              <a:t>społecznej,</a:t>
            </a:r>
            <a:endParaRPr lang="pl-PL" dirty="0"/>
          </a:p>
          <a:p>
            <a:pPr marL="627063" indent="-354013">
              <a:spcAft>
                <a:spcPts val="600"/>
              </a:spcAft>
              <a:buFont typeface="Wingdings" pitchFamily="2" charset="2"/>
              <a:buChar char="q"/>
            </a:pPr>
            <a:r>
              <a:rPr lang="pl-PL" dirty="0" smtClean="0"/>
              <a:t>niższy </a:t>
            </a:r>
            <a:r>
              <a:rPr lang="pl-PL" dirty="0"/>
              <a:t>lub równy kryterium dochodowemu udzielania świadczeń z pomocy </a:t>
            </a:r>
            <a:r>
              <a:rPr lang="pl-PL" dirty="0" smtClean="0"/>
              <a:t>społecznej.</a:t>
            </a:r>
          </a:p>
          <a:p>
            <a:pPr marL="273050">
              <a:spcAft>
                <a:spcPts val="600"/>
              </a:spcAft>
            </a:pPr>
            <a:endParaRPr lang="pl-PL" dirty="0" smtClean="0"/>
          </a:p>
          <a:p>
            <a:pPr>
              <a:spcAft>
                <a:spcPts val="600"/>
              </a:spcAft>
            </a:pPr>
            <a:r>
              <a:rPr lang="pl-PL" dirty="0" smtClean="0"/>
              <a:t>Identyfikacja profilu Klienta jest jednym z elementów diagnozy. Narzędziem może być „Karta informacyjna osoby starszej”.</a:t>
            </a:r>
          </a:p>
        </p:txBody>
      </p:sp>
    </p:spTree>
    <p:extLst>
      <p:ext uri="{BB962C8B-B14F-4D97-AF65-F5344CB8AC3E}">
        <p14:creationId xmlns:p14="http://schemas.microsoft.com/office/powerpoint/2010/main" val="1834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Pakiet usług dla osób starszych</a:t>
            </a:r>
            <a:endParaRPr lang="pl-PL" sz="28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6747010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15033586"/>
              </p:ext>
            </p:extLst>
          </p:nvPr>
        </p:nvGraphicFramePr>
        <p:xfrm>
          <a:off x="2699792" y="1268760"/>
          <a:ext cx="590465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Grupa 7"/>
          <p:cNvGrpSpPr/>
          <p:nvPr/>
        </p:nvGrpSpPr>
        <p:grpSpPr>
          <a:xfrm>
            <a:off x="2587786" y="5101521"/>
            <a:ext cx="5980010" cy="353380"/>
            <a:chOff x="272773" y="176768"/>
            <a:chExt cx="5579971" cy="353380"/>
          </a:xfrm>
        </p:grpSpPr>
        <p:sp>
          <p:nvSpPr>
            <p:cNvPr id="9" name="Prostokąt 8"/>
            <p:cNvSpPr/>
            <p:nvPr/>
          </p:nvSpPr>
          <p:spPr>
            <a:xfrm>
              <a:off x="272773" y="176768"/>
              <a:ext cx="5579971" cy="35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Prostokąt 9"/>
            <p:cNvSpPr/>
            <p:nvPr/>
          </p:nvSpPr>
          <p:spPr>
            <a:xfrm>
              <a:off x="272773" y="176768"/>
              <a:ext cx="5579971" cy="35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0496" tIns="48260" rIns="48260" bIns="4826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900" kern="1200" dirty="0" smtClean="0"/>
                <a:t>     </a:t>
              </a:r>
              <a:r>
                <a:rPr lang="pl-PL" sz="1900" dirty="0" smtClean="0"/>
                <a:t>Usługi informacyjne</a:t>
              </a:r>
              <a:endParaRPr lang="pl-PL" sz="1900" kern="1200" dirty="0"/>
            </a:p>
          </p:txBody>
        </p:sp>
      </p:grpSp>
      <p:sp>
        <p:nvSpPr>
          <p:cNvPr id="7" name="Elipsa 6"/>
          <p:cNvSpPr/>
          <p:nvPr/>
        </p:nvSpPr>
        <p:spPr>
          <a:xfrm>
            <a:off x="2366923" y="5013176"/>
            <a:ext cx="441725" cy="441725"/>
          </a:xfrm>
          <a:prstGeom prst="ellipse">
            <a:avLst/>
          </a:prstGeom>
        </p:spPr>
        <p:style>
          <a:lnRef idx="2">
            <a:schemeClr val="accent6">
              <a:shade val="50000"/>
              <a:hueOff val="0"/>
              <a:satOff val="-10693"/>
              <a:lumOff val="1418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26" name="Picture 2" descr="C:\Users\Gość\Desktop\ludzik4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917" y="2281631"/>
            <a:ext cx="1146376" cy="114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08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Wybrane usługi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16509" y="1772816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1. Diagnoza </a:t>
            </a:r>
            <a:endParaRPr lang="pl-PL" dirty="0"/>
          </a:p>
          <a:p>
            <a:pPr marL="627063" lvl="0" indent="-354013">
              <a:buFont typeface="Wingdings" pitchFamily="2" charset="2"/>
              <a:buChar char="ü"/>
            </a:pPr>
            <a:r>
              <a:rPr lang="pl-PL" dirty="0" smtClean="0"/>
              <a:t>identyfikacja profilu Klienta, </a:t>
            </a:r>
            <a:endParaRPr lang="pl-PL" dirty="0"/>
          </a:p>
          <a:p>
            <a:pPr marL="627063" lvl="0" indent="-354013">
              <a:buFont typeface="Wingdings" pitchFamily="2" charset="2"/>
              <a:buChar char="ü"/>
            </a:pPr>
            <a:r>
              <a:rPr lang="pl-PL" dirty="0"/>
              <a:t>z</a:t>
            </a:r>
            <a:r>
              <a:rPr lang="pl-PL" dirty="0" smtClean="0"/>
              <a:t>identyfikowanie przyczyn trudnej sytuacji, problemu/ów oraz ustalenie ich priorytetowości,</a:t>
            </a:r>
            <a:endParaRPr lang="pl-PL" dirty="0"/>
          </a:p>
          <a:p>
            <a:pPr marL="627063" lvl="0" indent="-354013">
              <a:buFont typeface="Wingdings" pitchFamily="2" charset="2"/>
              <a:buChar char="ü"/>
            </a:pPr>
            <a:r>
              <a:rPr lang="pl-PL" dirty="0"/>
              <a:t>z</a:t>
            </a:r>
            <a:r>
              <a:rPr lang="pl-PL" dirty="0" smtClean="0"/>
              <a:t>definiowanie możliwości i zasobów Klienta oraz jego otoczenia, </a:t>
            </a:r>
            <a:br>
              <a:rPr lang="pl-PL" dirty="0" smtClean="0"/>
            </a:br>
            <a:r>
              <a:rPr lang="pl-PL" dirty="0" smtClean="0"/>
              <a:t>a także ograniczeń i barier istotnych </a:t>
            </a:r>
            <a:r>
              <a:rPr lang="pl-PL" dirty="0"/>
              <a:t>dla rozwiązania </a:t>
            </a:r>
            <a:r>
              <a:rPr lang="pl-PL" dirty="0" smtClean="0"/>
              <a:t>problemu/ów,</a:t>
            </a:r>
          </a:p>
          <a:p>
            <a:pPr lvl="0"/>
            <a:r>
              <a:rPr lang="pl-PL" b="1" dirty="0" smtClean="0"/>
              <a:t>2. Opracowanie planu pracy</a:t>
            </a:r>
          </a:p>
          <a:p>
            <a:pPr marL="627063" indent="-354013">
              <a:buFont typeface="Wingdings" pitchFamily="2" charset="2"/>
              <a:buChar char="ü"/>
            </a:pPr>
            <a:r>
              <a:rPr lang="pl-PL" dirty="0"/>
              <a:t>zdefiniowanie celu </a:t>
            </a:r>
            <a:r>
              <a:rPr lang="pl-PL" dirty="0" smtClean="0"/>
              <a:t>głównego i celów szczegółowych pracy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określonym przedziale czasu oraz indykatorów </a:t>
            </a:r>
            <a:r>
              <a:rPr lang="pl-PL" dirty="0" smtClean="0"/>
              <a:t>zmiany,</a:t>
            </a:r>
          </a:p>
          <a:p>
            <a:pPr marL="627063" indent="-354013">
              <a:buFont typeface="Wingdings" pitchFamily="2" charset="2"/>
              <a:buChar char="ü"/>
            </a:pPr>
            <a:r>
              <a:rPr lang="pl-PL" dirty="0"/>
              <a:t>d</a:t>
            </a:r>
            <a:r>
              <a:rPr lang="pl-PL" dirty="0" smtClean="0"/>
              <a:t>ookreślenie metod, działań, czynności, czasu i rytmu pracy i rezultatów,</a:t>
            </a:r>
            <a:endParaRPr lang="pl-PL" dirty="0"/>
          </a:p>
          <a:p>
            <a:pPr lvl="0"/>
            <a:r>
              <a:rPr lang="pl-PL" b="1" dirty="0" smtClean="0"/>
              <a:t>3. Realizacja planu pracy</a:t>
            </a:r>
          </a:p>
          <a:p>
            <a:pPr lvl="0"/>
            <a:r>
              <a:rPr lang="pl-PL" b="1" dirty="0" smtClean="0"/>
              <a:t>4. Okresowa </a:t>
            </a:r>
            <a:r>
              <a:rPr lang="pl-PL" b="1" dirty="0"/>
              <a:t>ocena </a:t>
            </a:r>
            <a:r>
              <a:rPr lang="pl-PL" b="1" dirty="0" smtClean="0"/>
              <a:t>rezultatów i </a:t>
            </a:r>
            <a:r>
              <a:rPr lang="pl-PL" b="1" dirty="0"/>
              <a:t>weryfikacja planu </a:t>
            </a:r>
            <a:r>
              <a:rPr lang="pl-PL" b="1" dirty="0" smtClean="0"/>
              <a:t>działania</a:t>
            </a:r>
          </a:p>
          <a:p>
            <a:pPr lvl="0"/>
            <a:r>
              <a:rPr lang="pl-PL" b="1" dirty="0" smtClean="0"/>
              <a:t>5. Ewaluacja</a:t>
            </a:r>
          </a:p>
          <a:p>
            <a:endParaRPr lang="pl-PL" dirty="0" smtClean="0"/>
          </a:p>
          <a:p>
            <a:pPr lvl="0"/>
            <a:endParaRPr lang="pl-PL" dirty="0" smtClean="0"/>
          </a:p>
        </p:txBody>
      </p:sp>
      <p:grpSp>
        <p:nvGrpSpPr>
          <p:cNvPr id="6" name="Grupa 5"/>
          <p:cNvGrpSpPr/>
          <p:nvPr/>
        </p:nvGrpSpPr>
        <p:grpSpPr>
          <a:xfrm>
            <a:off x="869773" y="1275420"/>
            <a:ext cx="7734675" cy="353380"/>
            <a:chOff x="592791" y="707150"/>
            <a:chExt cx="5259953" cy="353380"/>
          </a:xfrm>
        </p:grpSpPr>
        <p:sp>
          <p:nvSpPr>
            <p:cNvPr id="7" name="Prostokąt 6"/>
            <p:cNvSpPr/>
            <p:nvPr/>
          </p:nvSpPr>
          <p:spPr>
            <a:xfrm>
              <a:off x="592791" y="707150"/>
              <a:ext cx="5259953" cy="35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0"/>
                <a:satOff val="-10693"/>
                <a:lumOff val="14186"/>
                <a:alphaOff val="0"/>
              </a:schemeClr>
            </a:fillRef>
            <a:effectRef idx="0">
              <a:schemeClr val="accent6">
                <a:shade val="50000"/>
                <a:hueOff val="0"/>
                <a:satOff val="-10693"/>
                <a:lumOff val="141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rostokąt 7"/>
            <p:cNvSpPr/>
            <p:nvPr/>
          </p:nvSpPr>
          <p:spPr>
            <a:xfrm>
              <a:off x="592791" y="707150"/>
              <a:ext cx="5259953" cy="35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0496" tIns="48260" rIns="48260" bIns="4826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900" kern="1200" dirty="0" smtClean="0"/>
                <a:t>   Praca socjalna</a:t>
              </a:r>
              <a:endParaRPr lang="pl-PL" sz="1900" kern="1200" dirty="0"/>
            </a:p>
          </p:txBody>
        </p:sp>
      </p:grpSp>
      <p:sp>
        <p:nvSpPr>
          <p:cNvPr id="5" name="Elipsa 4"/>
          <p:cNvSpPr/>
          <p:nvPr/>
        </p:nvSpPr>
        <p:spPr>
          <a:xfrm>
            <a:off x="648911" y="1196752"/>
            <a:ext cx="441725" cy="441725"/>
          </a:xfrm>
          <a:prstGeom prst="ellipse">
            <a:avLst/>
          </a:prstGeom>
        </p:spPr>
        <p:style>
          <a:lnRef idx="2">
            <a:schemeClr val="accent6">
              <a:shade val="50000"/>
              <a:hueOff val="0"/>
              <a:satOff val="-10693"/>
              <a:lumOff val="1418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2811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7" y="1587"/>
            <a:ext cx="9144000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/>
              <a:t>Wybrane usługi</a:t>
            </a:r>
            <a:endParaRPr lang="pl-PL" sz="2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0461" y="2054165"/>
            <a:ext cx="7963987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spcAft>
                <a:spcPts val="0"/>
              </a:spcAft>
            </a:pPr>
            <a:r>
              <a:rPr lang="pl-PL" b="1" dirty="0" smtClean="0"/>
              <a:t>1. Usługi mieszkaniowe </a:t>
            </a:r>
            <a:r>
              <a:rPr lang="pl-PL" dirty="0" smtClean="0"/>
              <a:t>-</a:t>
            </a:r>
            <a:r>
              <a:rPr lang="pl-PL" b="1" dirty="0" smtClean="0"/>
              <a:t> </a:t>
            </a:r>
            <a:r>
              <a:rPr lang="pl-PL" dirty="0" smtClean="0"/>
              <a:t>zapewnienie schronienia, mieszkanie chronione,</a:t>
            </a:r>
          </a:p>
          <a:p>
            <a:pPr marL="273050" lvl="0">
              <a:spcAft>
                <a:spcPts val="600"/>
              </a:spcAft>
            </a:pPr>
            <a:r>
              <a:rPr lang="pl-PL" dirty="0" smtClean="0"/>
              <a:t>ośrodek wsparcia z miejscami całodobowego pobytu, rodzinny dom pomocy, dom pomocy społecznej</a:t>
            </a:r>
          </a:p>
          <a:p>
            <a:pPr marL="273050" lvl="0" indent="-273050">
              <a:spcAft>
                <a:spcPts val="600"/>
              </a:spcAft>
            </a:pPr>
            <a:r>
              <a:rPr lang="pl-PL" b="1" dirty="0" smtClean="0"/>
              <a:t>2. Dostosowanie warunków mieszkaniowych do potrzeb </a:t>
            </a:r>
            <a:r>
              <a:rPr lang="pl-PL" dirty="0" smtClean="0"/>
              <a:t>-</a:t>
            </a:r>
            <a:r>
              <a:rPr lang="pl-PL" b="1" dirty="0" smtClean="0"/>
              <a:t> </a:t>
            </a:r>
            <a:r>
              <a:rPr lang="pl-PL" dirty="0" smtClean="0"/>
              <a:t>adaptacja/ likwidacja barier, pomoc rzeczowa</a:t>
            </a:r>
            <a:endParaRPr lang="pl-PL" b="1" dirty="0" smtClean="0"/>
          </a:p>
          <a:p>
            <a:pPr marL="273050" lvl="0" indent="-273050">
              <a:spcAft>
                <a:spcPts val="600"/>
              </a:spcAft>
            </a:pPr>
            <a:r>
              <a:rPr lang="pl-PL" b="1" dirty="0" smtClean="0"/>
              <a:t>3. Usługi żywieniowe</a:t>
            </a:r>
            <a:r>
              <a:rPr lang="pl-PL" dirty="0" smtClean="0"/>
              <a:t> - dostarczanie </a:t>
            </a:r>
            <a:r>
              <a:rPr lang="pl-PL" dirty="0"/>
              <a:t>posiłków lub produktów </a:t>
            </a:r>
            <a:r>
              <a:rPr lang="pl-PL" dirty="0" smtClean="0"/>
              <a:t>żywnościowych, posiłki w </a:t>
            </a:r>
            <a:r>
              <a:rPr lang="pl-PL" dirty="0" err="1" smtClean="0"/>
              <a:t>jops</a:t>
            </a:r>
            <a:endParaRPr lang="pl-PL" dirty="0"/>
          </a:p>
          <a:p>
            <a:pPr marL="273050" lvl="0" indent="-273050">
              <a:spcAft>
                <a:spcPts val="600"/>
              </a:spcAft>
            </a:pPr>
            <a:r>
              <a:rPr lang="pl-PL" b="1" dirty="0" smtClean="0"/>
              <a:t>4. Niezbędne ubranie</a:t>
            </a:r>
          </a:p>
          <a:p>
            <a:pPr marL="273050" lvl="0" indent="-273050">
              <a:spcAft>
                <a:spcPts val="600"/>
              </a:spcAft>
            </a:pPr>
            <a:r>
              <a:rPr lang="pl-PL" b="1" dirty="0" smtClean="0"/>
              <a:t>5. Sprawienie pogrzebu</a:t>
            </a:r>
          </a:p>
          <a:p>
            <a:pPr lvl="0"/>
            <a:endParaRPr lang="pl-PL" dirty="0" smtClean="0"/>
          </a:p>
        </p:txBody>
      </p:sp>
      <p:grpSp>
        <p:nvGrpSpPr>
          <p:cNvPr id="6" name="Grupa 5"/>
          <p:cNvGrpSpPr/>
          <p:nvPr/>
        </p:nvGrpSpPr>
        <p:grpSpPr>
          <a:xfrm>
            <a:off x="869773" y="1419436"/>
            <a:ext cx="7734675" cy="353380"/>
            <a:chOff x="592791" y="707150"/>
            <a:chExt cx="5259953" cy="353380"/>
          </a:xfrm>
        </p:grpSpPr>
        <p:sp>
          <p:nvSpPr>
            <p:cNvPr id="7" name="Prostokąt 6"/>
            <p:cNvSpPr/>
            <p:nvPr/>
          </p:nvSpPr>
          <p:spPr>
            <a:xfrm>
              <a:off x="592791" y="707150"/>
              <a:ext cx="5259953" cy="35338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0"/>
                <a:satOff val="-10693"/>
                <a:lumOff val="14186"/>
                <a:alphaOff val="0"/>
              </a:schemeClr>
            </a:fillRef>
            <a:effectRef idx="0">
              <a:schemeClr val="accent6">
                <a:shade val="50000"/>
                <a:hueOff val="0"/>
                <a:satOff val="-10693"/>
                <a:lumOff val="141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rostokąt 7"/>
            <p:cNvSpPr/>
            <p:nvPr/>
          </p:nvSpPr>
          <p:spPr>
            <a:xfrm>
              <a:off x="592791" y="707150"/>
              <a:ext cx="5259953" cy="353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0496" tIns="48260" rIns="48260" bIns="4826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900" kern="1200" dirty="0" smtClean="0"/>
                <a:t>   </a:t>
              </a:r>
              <a:r>
                <a:rPr lang="pl-PL" sz="1900" dirty="0" smtClean="0"/>
                <a:t>Usługi bytowe</a:t>
              </a:r>
              <a:endParaRPr lang="pl-PL" sz="1900" kern="1200" dirty="0"/>
            </a:p>
          </p:txBody>
        </p:sp>
      </p:grpSp>
      <p:sp>
        <p:nvSpPr>
          <p:cNvPr id="5" name="Elipsa 4"/>
          <p:cNvSpPr/>
          <p:nvPr/>
        </p:nvSpPr>
        <p:spPr>
          <a:xfrm>
            <a:off x="648911" y="1331091"/>
            <a:ext cx="441725" cy="441725"/>
          </a:xfrm>
          <a:prstGeom prst="ellipse">
            <a:avLst/>
          </a:prstGeom>
        </p:spPr>
        <p:style>
          <a:lnRef idx="2">
            <a:schemeClr val="accent6">
              <a:shade val="50000"/>
              <a:hueOff val="0"/>
              <a:satOff val="-10693"/>
              <a:lumOff val="1418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8187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y1">
  <a:themeElements>
    <a:clrScheme name="Standard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y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Standardy1</Template>
  <TotalTime>586</TotalTime>
  <Words>1741</Words>
  <Application>Microsoft Office PowerPoint</Application>
  <PresentationFormat>Pokaz na ekranie (4:3)</PresentationFormat>
  <Paragraphs>349</Paragraphs>
  <Slides>38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Standardy1</vt:lpstr>
      <vt:lpstr> </vt:lpstr>
      <vt:lpstr>Misja i cele usług</vt:lpstr>
      <vt:lpstr>Identyfikacja profilu Klienta</vt:lpstr>
      <vt:lpstr>Identyfikacja profilu Klienta</vt:lpstr>
      <vt:lpstr>Identyfikacja profilu Klienta</vt:lpstr>
      <vt:lpstr>Identyfikacja profilu Klienta</vt:lpstr>
      <vt:lpstr>Pakiet usług dla osób starszych</vt:lpstr>
      <vt:lpstr>Wybrane usługi</vt:lpstr>
      <vt:lpstr>Wybrane usługi</vt:lpstr>
      <vt:lpstr>Wybrane usługi</vt:lpstr>
      <vt:lpstr>Wybrane usługi</vt:lpstr>
      <vt:lpstr> 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Standard usług opiekuńczych</vt:lpstr>
      <vt:lpstr> </vt:lpstr>
    </vt:vector>
  </TitlesOfParts>
  <Company>WRZOS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Alina Karczewska</dc:creator>
  <cp:lastModifiedBy>Tomaszek S</cp:lastModifiedBy>
  <cp:revision>88</cp:revision>
  <dcterms:created xsi:type="dcterms:W3CDTF">2011-07-11T07:32:33Z</dcterms:created>
  <dcterms:modified xsi:type="dcterms:W3CDTF">2011-09-27T23:49:57Z</dcterms:modified>
</cp:coreProperties>
</file>