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67" r:id="rId5"/>
    <p:sldId id="268" r:id="rId6"/>
    <p:sldId id="269" r:id="rId7"/>
    <p:sldId id="264" r:id="rId8"/>
    <p:sldId id="265" r:id="rId9"/>
    <p:sldId id="266" r:id="rId10"/>
    <p:sldId id="259" r:id="rId11"/>
    <p:sldId id="260" r:id="rId12"/>
    <p:sldId id="261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2" r:id="rId21"/>
    <p:sldId id="279" r:id="rId22"/>
    <p:sldId id="280" r:id="rId23"/>
    <p:sldId id="281" r:id="rId24"/>
    <p:sldId id="278" r:id="rId25"/>
    <p:sldId id="263" r:id="rId26"/>
    <p:sldId id="282" r:id="rId27"/>
    <p:sldId id="283" r:id="rId28"/>
    <p:sldId id="284" r:id="rId29"/>
    <p:sldId id="285" r:id="rId30"/>
    <p:sldId id="286" r:id="rId31"/>
    <p:sldId id="292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 autoAdjust="0"/>
  </p:normalViewPr>
  <p:slideViewPr>
    <p:cSldViewPr>
      <p:cViewPr>
        <p:scale>
          <a:sx n="75" d="100"/>
          <a:sy n="75" d="100"/>
        </p:scale>
        <p:origin x="-36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CFB3A-1B5A-4B98-B778-A32E75B8ED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5CFA3-B3F4-43DA-8DB0-BB86C9DCC5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8F77B-E407-465F-B0BD-3F10E80703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1AB1-7EDA-4FC2-BE07-6CE2BA0CDF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063D5-D84C-426D-9905-8F41BE5B69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C14B-E05B-40B9-AD7A-D8DA7C5B70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75397-057A-4052-9D75-62B2FF0704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4BF7-C66D-4695-944C-4B620596D6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75957-50C1-49FE-A3E5-DFA42D7ECC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78-C581-446B-9033-1BCF0DE163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08B5F-BB66-4D38-B420-0C02F3ABF2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31339-40C5-4721-91C9-76C63F452C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58C84A5-BEA8-4F7B-BFAD-52283FAD91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20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918450" cy="2116137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rgbClr val="595959"/>
                </a:solidFill>
              </a:rPr>
              <a:t>„TWORZENIE I ROZWIJANIE  STANDARDÓW USŁUG POMOCY</a:t>
            </a:r>
            <a:br>
              <a:rPr lang="pl-PL" sz="3600" b="1" smtClean="0">
                <a:solidFill>
                  <a:srgbClr val="595959"/>
                </a:solidFill>
              </a:rPr>
            </a:br>
            <a:r>
              <a:rPr lang="pl-PL" sz="3600" b="1" smtClean="0">
                <a:solidFill>
                  <a:srgbClr val="595959"/>
                </a:solidFill>
              </a:rPr>
              <a:t> I  INTEGRACJI SPOŁECZNEJ”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230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898989"/>
                </a:solidFill>
              </a:rPr>
              <a:t>Wybrane propozycje wypracowane</a:t>
            </a:r>
          </a:p>
          <a:p>
            <a:pPr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898989"/>
                </a:solidFill>
              </a:rPr>
              <a:t> przez zespół ds.</a:t>
            </a:r>
          </a:p>
          <a:p>
            <a:pPr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898989"/>
                </a:solidFill>
              </a:rPr>
              <a:t> standaryzacji modelu instytucji</a:t>
            </a:r>
          </a:p>
          <a:p>
            <a:pPr eaLnBrk="1" hangingPunct="1">
              <a:lnSpc>
                <a:spcPct val="80000"/>
              </a:lnSpc>
            </a:pPr>
            <a:r>
              <a:rPr lang="pl-PL" sz="2000" b="1" smtClean="0">
                <a:solidFill>
                  <a:srgbClr val="898989"/>
                </a:solidFill>
              </a:rPr>
              <a:t>Centrum Integracji Społecznej</a:t>
            </a:r>
          </a:p>
          <a:p>
            <a:pPr eaLnBrk="1" hangingPunct="1">
              <a:lnSpc>
                <a:spcPct val="80000"/>
              </a:lnSpc>
            </a:pPr>
            <a:endParaRPr lang="pl-PL" sz="1800" b="1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1400" b="1" smtClean="0">
                <a:solidFill>
                  <a:srgbClr val="898989"/>
                </a:solidFill>
              </a:rPr>
              <a:t>M.Półtorak, M.Borowski, M.Kowalska, J.Tomaszczyk, I.Żukiel</a:t>
            </a:r>
            <a:r>
              <a:rPr lang="pl-PL" sz="1600" b="1" smtClean="0">
                <a:solidFill>
                  <a:srgbClr val="898989"/>
                </a:solidFill>
              </a:rPr>
              <a:t>  </a:t>
            </a:r>
            <a:r>
              <a:rPr lang="pl-PL" sz="1800" smtClean="0">
                <a:solidFill>
                  <a:srgbClr val="898989"/>
                </a:solidFill>
              </a:rPr>
              <a:t>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>
                <a:solidFill>
                  <a:srgbClr val="898989"/>
                </a:solidFill>
              </a:rPr>
              <a:t>                      Warszawa listopad 2011 rok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200" b="1" u="sng" smtClean="0"/>
              <a:t>Cele szczegółowe</a:t>
            </a:r>
            <a:r>
              <a:rPr lang="pl-PL" sz="2200" u="sng" smtClean="0"/>
              <a:t>:</a:t>
            </a:r>
          </a:p>
          <a:p>
            <a:pPr algn="just" eaLnBrk="1" hangingPunct="1"/>
            <a:r>
              <a:rPr lang="pl-PL" sz="2000" smtClean="0"/>
              <a:t>określenie źródeł finansowania,</a:t>
            </a:r>
          </a:p>
          <a:p>
            <a:pPr algn="just" eaLnBrk="1" hangingPunct="1"/>
            <a:r>
              <a:rPr lang="pl-PL" sz="2000" smtClean="0"/>
              <a:t>określenie pożądanej  struktury organizacyjnej z uwzględnieniem stanu obecnego </a:t>
            </a:r>
          </a:p>
          <a:p>
            <a:pPr algn="just" eaLnBrk="1" hangingPunct="1"/>
            <a:r>
              <a:rPr lang="pl-PL" sz="2000" smtClean="0"/>
              <a:t> „Indywidualny Program Zatrudnienia Socjalnego” jako podstawowe narzędzie pracy z uczestnikiem CIS,</a:t>
            </a:r>
          </a:p>
          <a:p>
            <a:pPr algn="just" eaLnBrk="1" hangingPunct="1"/>
            <a:r>
              <a:rPr lang="pl-PL" sz="2000" smtClean="0"/>
              <a:t>określenie optymalnych warunków przygotowania  do zatrudnienia osób wykluczonych społecznie  oraz do  promowania sektora ekonomii społecznej w CIS-ach,</a:t>
            </a:r>
          </a:p>
          <a:p>
            <a:pPr algn="just" eaLnBrk="1" hangingPunct="1"/>
            <a:r>
              <a:rPr lang="pl-PL" sz="2000" smtClean="0"/>
              <a:t>określenie zasad wsparcia organizacyjnego umożliwiającego rozpoczęcie i prowadzenie aktywności zawodowej absolwentom CIS przez okres co najmniej 3 lat.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-60325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603250"/>
            <a:ext cx="8229600" cy="1008063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600" b="1" u="sng" smtClean="0"/>
              <a:t>Podstawy do wnioskowania</a:t>
            </a:r>
          </a:p>
          <a:p>
            <a:pPr eaLnBrk="1" hangingPunct="1">
              <a:buFontTx/>
              <a:buChar char="-"/>
            </a:pPr>
            <a:r>
              <a:rPr lang="pl-PL" sz="2200" smtClean="0"/>
              <a:t>ankiety (opracowanie własne),</a:t>
            </a:r>
          </a:p>
          <a:p>
            <a:pPr eaLnBrk="1" hangingPunct="1">
              <a:buFontTx/>
              <a:buChar char="-"/>
            </a:pPr>
            <a:r>
              <a:rPr lang="pl-PL" sz="2200" smtClean="0"/>
              <a:t>raporty z monitoringu działania CIS</a:t>
            </a:r>
          </a:p>
          <a:p>
            <a:pPr eaLnBrk="1" hangingPunct="1">
              <a:buFontTx/>
              <a:buChar char="-"/>
            </a:pPr>
            <a:r>
              <a:rPr lang="pl-PL" sz="2200" smtClean="0"/>
              <a:t>analizy zasad finansowania: oświaty, środowiskowych domów samopomocy, warsztatów terapii zajęciowej, zakładów aktywności zawodowej,</a:t>
            </a:r>
          </a:p>
          <a:p>
            <a:pPr eaLnBrk="1" hangingPunct="1">
              <a:buFontTx/>
              <a:buChar char="-"/>
            </a:pPr>
            <a:r>
              <a:rPr lang="pl-PL" sz="2200" smtClean="0"/>
              <a:t> przegląd finansowania instytucji pokrewnych </a:t>
            </a:r>
            <a:br>
              <a:rPr lang="pl-PL" sz="2200" smtClean="0"/>
            </a:br>
            <a:r>
              <a:rPr lang="pl-PL" sz="2200" smtClean="0"/>
              <a:t>w krajach europejskich </a:t>
            </a:r>
          </a:p>
          <a:p>
            <a:pPr eaLnBrk="1" hangingPunct="1"/>
            <a:endParaRPr lang="pl-PL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3316" name="Rectangle 1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b="1" smtClean="0"/>
              <a:t>Centrum Integracji społecznej </a:t>
            </a:r>
          </a:p>
          <a:p>
            <a:pPr algn="just" eaLnBrk="1" hangingPunct="1">
              <a:buFontTx/>
              <a:buNone/>
            </a:pPr>
            <a:r>
              <a:rPr lang="pl-PL" sz="2000" smtClean="0"/>
              <a:t>	Jako instytucja prowadząca reintegrację społeczną  </a:t>
            </a:r>
            <a:br>
              <a:rPr lang="pl-PL" sz="2000" smtClean="0"/>
            </a:br>
            <a:r>
              <a:rPr lang="pl-PL" sz="2000" smtClean="0"/>
              <a:t>i   zawodową jest przede wszystkim </a:t>
            </a:r>
          </a:p>
          <a:p>
            <a:pPr algn="just" eaLnBrk="1" hangingPunct="1">
              <a:buFontTx/>
              <a:buNone/>
            </a:pPr>
            <a:r>
              <a:rPr lang="pl-PL" sz="2000" b="1" i="1" smtClean="0"/>
              <a:t>     </a:t>
            </a:r>
            <a:r>
              <a:rPr lang="pl-PL" sz="2000" b="1" i="1" u="sng" smtClean="0"/>
              <a:t>przedsięwzięciem  edukacyjnym</a:t>
            </a:r>
            <a:r>
              <a:rPr lang="pl-PL" sz="2000" smtClean="0"/>
              <a:t>, w  którym  osoby  wykluczone:</a:t>
            </a:r>
          </a:p>
          <a:p>
            <a:pPr algn="just" eaLnBrk="1" hangingPunct="1">
              <a:buFontTx/>
              <a:buChar char="-"/>
            </a:pPr>
            <a:r>
              <a:rPr lang="pl-PL" sz="2000" smtClean="0"/>
              <a:t> uczą się zachowań społecznych i zdobywają umiejętności</a:t>
            </a:r>
          </a:p>
          <a:p>
            <a:pPr algn="just" eaLnBrk="1" hangingPunct="1">
              <a:buFontTx/>
              <a:buNone/>
            </a:pPr>
            <a:r>
              <a:rPr lang="pl-PL" sz="2000" smtClean="0"/>
              <a:t>      zawodowe, przygotowując się do pracy na otwartym rynku pracy. </a:t>
            </a:r>
          </a:p>
          <a:p>
            <a:pPr algn="just" eaLnBrk="1" hangingPunct="1">
              <a:buFontTx/>
              <a:buChar char="-"/>
            </a:pPr>
            <a:r>
              <a:rPr lang="pl-PL" sz="2000" smtClean="0"/>
              <a:t> uczestniczą w grupach wsparcia i samopomocy.</a:t>
            </a:r>
            <a:r>
              <a:rPr lang="pl-PL" sz="240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pl-PL" sz="2000" b="1" i="1" smtClean="0"/>
              <a:t> Nadrzędnym celem CIS jest usamodzielnienie osób</a:t>
            </a:r>
          </a:p>
          <a:p>
            <a:pPr lvl="1" algn="just" eaLnBrk="1" hangingPunct="1">
              <a:buFontTx/>
              <a:buNone/>
            </a:pPr>
            <a:r>
              <a:rPr lang="pl-PL" sz="2000" b="1" i="1" smtClean="0"/>
              <a:t> wykluczonych społecznie, wyprowadzenie ich z systemu</a:t>
            </a:r>
          </a:p>
          <a:p>
            <a:pPr lvl="1" algn="just" eaLnBrk="1" hangingPunct="1">
              <a:buFontTx/>
              <a:buNone/>
            </a:pPr>
            <a:r>
              <a:rPr lang="pl-PL" sz="2000" b="1" i="1" smtClean="0"/>
              <a:t> pomocy społecznej w ramach reintegracji społecznej </a:t>
            </a:r>
          </a:p>
          <a:p>
            <a:pPr lvl="1" algn="just" eaLnBrk="1" hangingPunct="1">
              <a:buFontTx/>
              <a:buNone/>
            </a:pPr>
            <a:r>
              <a:rPr lang="pl-PL" sz="2000" b="1" i="1" smtClean="0"/>
              <a:t>i zawodowej doprowadzenie do usamodzielnienia i powrotu </a:t>
            </a:r>
          </a:p>
          <a:p>
            <a:pPr lvl="1" algn="just" eaLnBrk="1" hangingPunct="1">
              <a:buFontTx/>
              <a:buNone/>
            </a:pPr>
            <a:r>
              <a:rPr lang="pl-PL" sz="2000" b="1" i="1" smtClean="0"/>
              <a:t>na  otwarty rynek pracy.</a:t>
            </a:r>
            <a:endParaRPr lang="pl-PL" sz="2000" b="1" smtClean="0"/>
          </a:p>
          <a:p>
            <a:pPr lvl="1" eaLnBrk="1" hangingPunct="1">
              <a:buFontTx/>
              <a:buNone/>
            </a:pPr>
            <a:endParaRPr lang="pl-PL" b="1" smtClean="0"/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400" b="1" smtClean="0"/>
              <a:t>Indywidualny Program Zatrudnienia Socjalnego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jako narzędzie do realizacji usługi oferowanej przez Centrum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Warunkiem niezbędnym w tworzeniu IPZS jest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postawienie prawidłowej diagnozy przez pracownika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socjalnego, psychologa oraz doradcę zawodowego  przy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aktywnym udziale uczestnika, między innymi poprzez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wskazanie na źródła problemów, określenie mocnych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i słabych stron jak również analizę efektywności dotychczas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 podejmowanych działań samodzielnie lub przy wsparciu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 innych.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5364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400" b="1" smtClean="0"/>
              <a:t>Indywidualny Program Zatrudnienia Socjalnego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ma wytyczyć stronom etapy postępowania, 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cele te mają zostać osiągnięte poprzez wspólne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działania uczestnika i kadry CIS.  IPZS stanowić powinien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zindywidualizowany  sposób postępowania  z uczestnikiem. Celem, jaki przyświecać ma wykorzystywaniu tego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narzędzia jest pobudzenie i zaangażowanie osobiste 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uczestnika w działanie na rzecz poprawy jego sytuacji.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6388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400" smtClean="0"/>
              <a:t>Przygotowanie indywidualnych programów zatrudnienia socjalnego powinno mieć na  celu:</a:t>
            </a:r>
          </a:p>
          <a:p>
            <a:pPr lvl="1" eaLnBrk="1" hangingPunct="1"/>
            <a:r>
              <a:rPr lang="pl-PL" sz="2400" smtClean="0"/>
              <a:t>dostosowanie programu zatrudnienia socjalnego do indywidualnych potrzeb i deficytów poszczególnych uczestników,</a:t>
            </a:r>
          </a:p>
          <a:p>
            <a:pPr lvl="1" eaLnBrk="1" hangingPunct="1"/>
            <a:r>
              <a:rPr lang="pl-PL" sz="2400" smtClean="0"/>
              <a:t>określenie zakresu i form reintegracji zawodowej i społecznej,</a:t>
            </a:r>
          </a:p>
          <a:p>
            <a:pPr lvl="1" eaLnBrk="1" hangingPunct="1"/>
            <a:r>
              <a:rPr lang="pl-PL" sz="2400" smtClean="0"/>
              <a:t>określenie rodzajów sprawności psychofizycznych niezbędnych do podjęcia pracy oraz metody ich ćwiczenia.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7412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400" b="1" smtClean="0"/>
              <a:t>Realizacja Programu powinna uwzględniać</a:t>
            </a:r>
            <a:r>
              <a:rPr lang="pl-PL" sz="2400" smtClean="0"/>
              <a:t>:</a:t>
            </a:r>
            <a:r>
              <a:rPr lang="pl-PL" sz="2200" smtClean="0"/>
              <a:t> </a:t>
            </a:r>
          </a:p>
          <a:p>
            <a:pPr lvl="1" eaLnBrk="1" hangingPunct="1"/>
            <a:r>
              <a:rPr lang="pl-PL" sz="2200" smtClean="0"/>
              <a:t>Analizę rysunków, schematów, projektów oraz dokumentacji technicznej i technologicznej umożliwiającą wykonanie określonych produktów, </a:t>
            </a:r>
          </a:p>
          <a:p>
            <a:pPr lvl="1" eaLnBrk="1" hangingPunct="1"/>
            <a:r>
              <a:rPr lang="pl-PL" sz="2200" smtClean="0"/>
              <a:t>Przygotowanie stanowiska pracy – szkolenia zawodowego, </a:t>
            </a:r>
          </a:p>
          <a:p>
            <a:pPr lvl="1" eaLnBrk="1" hangingPunct="1"/>
            <a:r>
              <a:rPr lang="pl-PL" sz="2200" smtClean="0"/>
              <a:t>Dobranie i przygotowanie narzędzi oraz materiałów do wykonywania określonych prac, </a:t>
            </a:r>
          </a:p>
          <a:p>
            <a:pPr lvl="1" eaLnBrk="1" hangingPunct="1"/>
            <a:r>
              <a:rPr lang="pl-PL" sz="2200" smtClean="0"/>
              <a:t>Wykonywanie wyznaczonych zadań,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400" b="1" smtClean="0"/>
              <a:t>Realizacja Programu powinna uwzględniać cd</a:t>
            </a:r>
          </a:p>
          <a:p>
            <a:pPr lvl="1" eaLnBrk="1" hangingPunct="1">
              <a:buFontTx/>
              <a:buNone/>
            </a:pPr>
            <a:r>
              <a:rPr lang="pl-PL" sz="2200" smtClean="0"/>
              <a:t>- Przestrzeganie przepisów bhp w czasie wykonywania zadań, </a:t>
            </a:r>
          </a:p>
          <a:p>
            <a:pPr lvl="1" eaLnBrk="1" hangingPunct="1"/>
            <a:r>
              <a:rPr lang="pl-PL" sz="2200" smtClean="0"/>
              <a:t>Naukę współpracy w grupach roboczych przy wykonywaniu określonych zadań, </a:t>
            </a:r>
          </a:p>
          <a:p>
            <a:pPr lvl="1" eaLnBrk="1" hangingPunct="1"/>
            <a:r>
              <a:rPr lang="pl-PL" sz="2200" smtClean="0"/>
              <a:t>Przygotowanie do egzaminu z nabytych umiejętności zawodowych, </a:t>
            </a:r>
          </a:p>
          <a:p>
            <a:pPr lvl="1" eaLnBrk="1" hangingPunct="1"/>
            <a:r>
              <a:rPr lang="pl-PL" sz="2200" smtClean="0"/>
              <a:t>Egzamin końcowy.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pl-PL" sz="2400" b="1" smtClean="0"/>
              <a:t>Monitoring i ocena IPZS</a:t>
            </a:r>
            <a:r>
              <a:rPr lang="pl-PL" sz="2400" smtClean="0"/>
              <a:t> 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 Przez monitorowanie należy rozumieć identyfikację 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i zapis zdarzeń, które zachodzą w trakcie realizacji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Programu. Dotyczy to zarówno oddziaływań 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prowadzonych przez kadrę CIS jak i również działań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podejmowanych przez uczestnika CIS. Przez ocenianie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zaś należy rozumieć analizowanie stopnia realizacji 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celów uczestnika w związku z zaplanowanymi w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ramach Programu usług z zakresu reintegracji</a:t>
            </a:r>
          </a:p>
          <a:p>
            <a:pPr lvl="1" eaLnBrk="1" hangingPunct="1">
              <a:buFontTx/>
              <a:buNone/>
            </a:pPr>
            <a:r>
              <a:rPr lang="pl-PL" sz="2400" smtClean="0"/>
              <a:t> społecznej i zawodowej.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0" y="981075"/>
            <a:ext cx="8229600" cy="4784725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pl-PL" sz="2100" b="1" smtClean="0"/>
              <a:t>W ramach praktycznego monitorowania i oceny proponuje się odniesienie do następujących aspektów: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-Sytuacji uczestnika CIS określonej z takim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uszczegółowieniem, by w pomiarze można było uwzględnić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stan wyjściowy, stan w trakcie uczestnictwa w zajęciach 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reintegracji społecznej i zawodowej w CIS i stan po ich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zakończeniu.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-Określenia celów zmian, w sposób tak szczegółowy, by 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pracownik socjalny i uczestnik CIS mogli określić, czy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następuje zbliżenie  do jego osiągnięcia, czy też nie a także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ustalenie czy wymagane są zmiany w Programie. 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- Sporządzenia modyfikacji Programu w sposób szczegółowy </a:t>
            </a:r>
          </a:p>
          <a:p>
            <a:pPr marL="990600" lvl="1" indent="-533400" eaLnBrk="1" hangingPunct="1">
              <a:buFontTx/>
              <a:buNone/>
            </a:pPr>
            <a:r>
              <a:rPr lang="pl-PL" sz="2100" smtClean="0"/>
              <a:t>   umożliwiający określenie skuteczności jego realizacji.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z="2600" smtClean="0"/>
              <a:t>Działalność    Centrum   Integracji   Społecznej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została   określona  w   przepisach  ustawy  z  dnia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13   czerwca     2003 r  o   zatrudnieniu   socjalnym,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otworzyła ona  nowe możliwości wsparcia, oparta jest</a:t>
            </a:r>
          </a:p>
          <a:p>
            <a:pPr eaLnBrk="1" hangingPunct="1">
              <a:buFontTx/>
              <a:buNone/>
            </a:pPr>
            <a:r>
              <a:rPr lang="pl-PL" sz="2600" smtClean="0"/>
              <a:t> na koncepcji  aktywnej polityki  społecznej, stała  się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pomostem pomiędzy systemem pomocy społecznej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a   rynkiem   pracy.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/>
              <a:t>Diagnozę skuteczności IPZS utrudnia jednak niepełny monitoring losów absolwentów  i brak stosownej analizy usprawniającej programy reintegracji społecznej i zawodowej. </a:t>
            </a:r>
          </a:p>
          <a:p>
            <a:pPr eaLnBrk="1" hangingPunct="1">
              <a:buFontTx/>
              <a:buNone/>
            </a:pPr>
            <a:r>
              <a:rPr lang="pl-PL" sz="2400" smtClean="0"/>
              <a:t>Taki stan skutkuje niedostatecznym wsparciem dla tych absolwentów CIS, którzy mimo ukończenia zajęć mają problemy z samodzielnym funkcjonowaniem w sferze społecznej lub zawodowej.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 eaLnBrk="1" hangingPunct="1">
              <a:buFont typeface="Symbol" pitchFamily="18" charset="2"/>
              <a:buNone/>
            </a:pPr>
            <a:r>
              <a:rPr lang="pl-PL" sz="2400" smtClean="0"/>
              <a:t>    W okresie trwania monitoringu absolwentów CIS tj. w ciągu  trzech lat po ukończeniu programu reintegracji zawodowej i społecznej, pracownik socjalny CIS utrzymuje kontakt z absolwentem zbierając informacje o jego sytuacji zatrudnieniowej. W pierwszym roku taki kontakt powinien odbywać się przynajmniej raz na kwartał, a w następnych latach przynajmniej raz na pół roku. Przy czym częstotliwość kontaktów powinna być warunkowana oceną sytuacji społecznej </a:t>
            </a:r>
            <a:br>
              <a:rPr lang="pl-PL" sz="2400" smtClean="0"/>
            </a:br>
            <a:r>
              <a:rPr lang="pl-PL" sz="2400" smtClean="0"/>
              <a:t>i zawodowej absolwenta oraz  zaistniałą potrzebą podjęcia działań zaradczych.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/>
              <a:t>    W monitoring absolwentów oprócz  kadry Centrum Integracji Społecznej, także pracownicy  innych współpracujących instytucji, np. ośrodków pomocy społecznej i powiatowych urzędów pracy, gminnych komisji rozwiązywania problemów alkoholowych</a:t>
            </a:r>
            <a:r>
              <a:rPr lang="pl-PL" sz="2400" b="1" smtClean="0"/>
              <a:t> </a:t>
            </a:r>
            <a:r>
              <a:rPr lang="pl-PL" sz="2400" smtClean="0"/>
              <a:t>itp.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/>
              <a:t>    </a:t>
            </a:r>
            <a:r>
              <a:rPr lang="pl-PL" sz="2200" smtClean="0"/>
              <a:t>Analiza przeprowadzona w oparciu o monitoring absolwentów powinna dostarczyć informacji o:</a:t>
            </a:r>
          </a:p>
          <a:p>
            <a:pPr eaLnBrk="1" hangingPunct="1"/>
            <a:r>
              <a:rPr lang="pl-PL" sz="2200" smtClean="0"/>
              <a:t>sytuacji absolwenta po zakończeniu programu,</a:t>
            </a:r>
          </a:p>
          <a:p>
            <a:pPr eaLnBrk="1" hangingPunct="1"/>
            <a:r>
              <a:rPr lang="pl-PL" sz="2200" smtClean="0"/>
              <a:t>stanie przystosowania do funkcjonowania w społeczności,</a:t>
            </a:r>
          </a:p>
          <a:p>
            <a:pPr eaLnBrk="1" hangingPunct="1"/>
            <a:r>
              <a:rPr lang="pl-PL" sz="2200" smtClean="0"/>
              <a:t>nabytych umiejętnościach pozwalających na samodzielne poruszanie się na otwartym rynku pracy i  zdobywania zatrudnienia,</a:t>
            </a:r>
          </a:p>
          <a:p>
            <a:pPr eaLnBrk="1" hangingPunct="1"/>
            <a:r>
              <a:rPr lang="pl-PL" sz="2200" smtClean="0"/>
              <a:t> nabytych umiejętnościach zawodowych,</a:t>
            </a:r>
          </a:p>
          <a:p>
            <a:pPr eaLnBrk="1" hangingPunct="1"/>
            <a:r>
              <a:rPr lang="pl-PL" sz="2200" smtClean="0"/>
              <a:t>stopniu przydatności umiejętności nabytych w trakcie realizacji IPZS w odniesieniu do zapotrzebowania pracodawców.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3000" b="1" smtClean="0"/>
              <a:t>CIS jako  ważny element </a:t>
            </a:r>
          </a:p>
          <a:p>
            <a:pPr eaLnBrk="1" hangingPunct="1">
              <a:buFontTx/>
              <a:buNone/>
            </a:pPr>
            <a:r>
              <a:rPr lang="pl-PL" sz="3000" b="1" smtClean="0"/>
              <a:t>środowiska lokalnego</a:t>
            </a:r>
          </a:p>
          <a:p>
            <a:pPr eaLnBrk="1" hangingPunct="1"/>
            <a:r>
              <a:rPr lang="pl-PL" sz="2200" smtClean="0"/>
              <a:t>Angażowanie się  do budowy lokalnego partnerstwa trójsektorowego / samorządów, biznesu , NGO/</a:t>
            </a:r>
          </a:p>
          <a:p>
            <a:pPr eaLnBrk="1" hangingPunct="1">
              <a:buFontTx/>
              <a:buNone/>
            </a:pPr>
            <a:r>
              <a:rPr lang="pl-PL" sz="2200" smtClean="0"/>
              <a:t>     i systematycznej współpracy ,</a:t>
            </a:r>
          </a:p>
          <a:p>
            <a:pPr eaLnBrk="1" hangingPunct="1"/>
            <a:r>
              <a:rPr lang="pl-PL" sz="2200" smtClean="0"/>
              <a:t>budowanie zaplecza ekonomicznego dla Centrum,</a:t>
            </a:r>
          </a:p>
          <a:p>
            <a:pPr eaLnBrk="1" hangingPunct="1"/>
            <a:r>
              <a:rPr lang="pl-PL" sz="2200" smtClean="0"/>
              <a:t>informowanie o skutkach izolacji społecznej osób wykluczonych mających wpływ  na całą społeczność lokalną, </a:t>
            </a:r>
          </a:p>
          <a:p>
            <a:pPr eaLnBrk="1" hangingPunct="1"/>
            <a:r>
              <a:rPr lang="pl-PL" sz="2200" smtClean="0"/>
              <a:t>kształtowanie odpowiedzialności społecznej;</a:t>
            </a:r>
          </a:p>
          <a:p>
            <a:pPr eaLnBrk="1" hangingPunct="1"/>
            <a:endParaRPr lang="pl-PL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/>
              <a:t>    Dobre usytuowanie CIS w przestrzeni lokalnej i ponadlokalnej pozwala na podniesienie jego wartość        i znaczenia w rozwoju grup zagrożonych lub wykluczonych społecznie. Aby Centrum Integracji Społecznej mogło prawidłowo funkcjonować musi nawiązać relacje z otoczeniem i określić stopień zaangażowania i zakresu współpracy. Nie jest możliwe prawidłowe funkcjonowanie poprzez hermetyczne zamknięcie się przed otoczeniem.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/>
              <a:t>    W ramach uwarunkowań zewnętrznych funkcjonowania każdego CIS należy wśród partnerów uwzględnić między innymi: samorząd wojewódzki, wojewodę, starostwa powiatowe oraz urzędy miast i gmin w tym podległe im jednostki (powiatowe urzędy pracy, ośrodki pomocy społecznej, ośrodki wsparcia, publiczne zakłady opieki zdrowotnej) oraz organizacje pozarządowe i sektor prywatny, instytucje szkoleniowe.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z="2400" smtClean="0"/>
              <a:t>    Współdziałanie i współpraca przy zachowaniu, równości praw i obowiązków, szanowania autonomii i inności, tolerancji to współczesny model relacji między partnerami. 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Partnerstwo możemy rozumieć w szerokim sensie jako partnerstwo na rzecz rozwoju społeczności lokalnej – np. o zasięgu powiatowym czy gminnym, a także możemy je rozumieć w sensie wąskim jako wspólna realizacja   konkretnego działania czy też projektu</a:t>
            </a:r>
            <a:r>
              <a:rPr lang="pl-PL" smtClean="0"/>
              <a:t> </a:t>
            </a:r>
            <a:r>
              <a:rPr lang="pl-PL" sz="24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200" b="1" i="1" smtClean="0"/>
              <a:t>Czynnikami sprzyjającymi współpracy są:</a:t>
            </a:r>
            <a:endParaRPr lang="pl-PL" sz="2200" smtClean="0"/>
          </a:p>
          <a:p>
            <a:pPr eaLnBrk="1" hangingPunct="1"/>
            <a:r>
              <a:rPr lang="pl-PL" sz="2200" smtClean="0"/>
              <a:t>budowanie świadomości pracy na rzecz „wspólnego klienta” (w przypadku powiatowych urzędów pracy i ośrodków pomocy społecznej);</a:t>
            </a:r>
          </a:p>
          <a:p>
            <a:pPr eaLnBrk="1" hangingPunct="1"/>
            <a:r>
              <a:rPr lang="pl-PL" sz="2200" smtClean="0"/>
              <a:t>docenianie wartości wymiany informacji i wzajemnego uczenia się od siebie;</a:t>
            </a:r>
          </a:p>
          <a:p>
            <a:pPr eaLnBrk="1" hangingPunct="1"/>
            <a:r>
              <a:rPr lang="pl-PL" sz="2200" smtClean="0"/>
              <a:t>obserwowanie skuteczności działań wspólnie realizowanych;</a:t>
            </a:r>
          </a:p>
          <a:p>
            <a:pPr eaLnBrk="1" hangingPunct="1"/>
            <a:r>
              <a:rPr lang="pl-PL" sz="2200" smtClean="0"/>
              <a:t>możliwość pozyskiwania środków finansowych z EFS na wspólne projekty (np. umożliwiające poszerzenie oferty i zwiększenie efektywności dotychczasowych działań) oraz zapisy w PO KL zachęcające do korzystania z jego instrumentów we współpracy z różnymi instytucjami działającymi w obszarze rynku pracy i pomocy społecznej;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200" b="1" i="1" smtClean="0"/>
              <a:t>Czynnikami sprzyjającymi współpracy są cd:</a:t>
            </a:r>
            <a:endParaRPr lang="pl-PL" sz="2200" smtClean="0"/>
          </a:p>
          <a:p>
            <a:pPr eaLnBrk="1" hangingPunct="1"/>
            <a:r>
              <a:rPr lang="pl-PL" sz="2200" smtClean="0"/>
              <a:t>możliwość wykorzystania potencjału instytucji niepublicznych, szczególnie dynamicznie rozwijających się organizacji pozarządowych. Jednym z atutów organizacji pozarządowych w pracy z klientem może być indywidualne podeście do jego potrzeb, relatywnie niski poziom zbiurokratyzowania, łatwość w wykorzystaniu rozwiązań innowacyjnych oraz silne zakorzenienie w lokalnej społeczności;</a:t>
            </a:r>
          </a:p>
          <a:p>
            <a:pPr eaLnBrk="1" hangingPunct="1"/>
            <a:r>
              <a:rPr lang="pl-PL" sz="2200" smtClean="0"/>
              <a:t>pozytywne doświadczenia wyniesione ze współpracy (powodzenie realizacji wspólnego przedsięwzięcia zachęca do realizacji kolejnych);</a:t>
            </a:r>
          </a:p>
          <a:p>
            <a:pPr eaLnBrk="1" hangingPunct="1"/>
            <a:r>
              <a:rPr lang="pl-PL" sz="2200" smtClean="0"/>
              <a:t> rozwój działań opartych o partnerstwa lokalne i możliwość koordynacji wspólnych działań na poziomie samorządów.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l-PL" sz="2000" smtClean="0"/>
              <a:t>Ustawa definiuje CIS jako jednostkę organizacyjną realizującą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reintegrację zawodową i społeczną przez następujące usługi: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-kształcenie umiejętności pozwalających na pełnienie ról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społecznych i osiąganie pozycji społecznych dostępnych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osobom  spoza sfery wykluczenia społecznego;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-nabywanie umiejętności zawodowych oraz przyuczenie do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 zawodu, przekwalifikowanie lub podwyższanie kwalifikacji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 zawodowych;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-naukę planowania życia i zaspokajania potrzeb własnym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 staraniem, zwłaszcza przez możliwość osiągnięcia własnych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dochodów przez zatrudnienie lub działalność gospodarczą;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-uczenie umiejętności racjonalnego gospodarowania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posiadanymi środkami pieniężnymi. </a:t>
            </a:r>
          </a:p>
          <a:p>
            <a:pPr marL="609600" indent="-609600" eaLnBrk="1" hangingPunct="1">
              <a:buFontTx/>
              <a:buNone/>
            </a:pPr>
            <a:endParaRPr lang="pl-PL" sz="2000" smtClean="0"/>
          </a:p>
          <a:p>
            <a:pPr marL="609600" indent="-609600" eaLnBrk="1" hangingPunct="1">
              <a:buFontTx/>
              <a:buNone/>
            </a:pPr>
            <a:endParaRPr lang="pl-PL" sz="2000" smtClean="0"/>
          </a:p>
          <a:p>
            <a:pPr marL="609600" indent="-609600" eaLnBrk="1" hangingPunct="1">
              <a:buFontTx/>
              <a:buNone/>
            </a:pPr>
            <a:r>
              <a:rPr lang="pl-PL" sz="22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250825" y="1052513"/>
            <a:ext cx="8497888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200" b="1" smtClean="0"/>
              <a:t>Zasady finansowania:</a:t>
            </a:r>
          </a:p>
          <a:p>
            <a:pPr eaLnBrk="1" hangingPunct="1">
              <a:buFontTx/>
              <a:buNone/>
            </a:pPr>
            <a:r>
              <a:rPr lang="pl-PL" sz="1800" smtClean="0"/>
              <a:t>Analizując te źródła i poziomy ich finansowania można wyróżnić:</a:t>
            </a:r>
          </a:p>
          <a:p>
            <a:pPr eaLnBrk="1" hangingPunct="1"/>
            <a:r>
              <a:rPr lang="pl-PL" sz="1800" smtClean="0"/>
              <a:t>Poziom samorządu gminnego - na finansowanie  działalności CIS - źródło niestabilne, jego wielkość zależy od dobrej woli gminy i jej zasobności ekonomicznej;</a:t>
            </a:r>
          </a:p>
          <a:p>
            <a:pPr eaLnBrk="1" hangingPunct="1"/>
            <a:r>
              <a:rPr lang="pl-PL" sz="1800" smtClean="0"/>
              <a:t>Poziom samorządu powiatowego - na  finansowanie świadczeń integracyjnych- środki funduszu pracy, dystrybuowane poprzez PUP, źródło stabilne, poziom określony ustawowo;</a:t>
            </a:r>
          </a:p>
          <a:p>
            <a:pPr eaLnBrk="1" hangingPunct="1"/>
            <a:r>
              <a:rPr lang="pl-PL" sz="1800" smtClean="0"/>
              <a:t>Poziom samorządu wojewódzkiego - na finansowanie utworzenia i funkcjonowania w ciągu 3 miesięcy - źródło niestabilne i nieobligatoryjne, uzależnione od dobrej woli i kondycji ekonomicznej samorządu;</a:t>
            </a:r>
          </a:p>
          <a:p>
            <a:pPr eaLnBrk="1" hangingPunct="1"/>
            <a:r>
              <a:rPr lang="pl-PL" sz="1800" smtClean="0"/>
              <a:t>Środki Unii Europejskiej - poziom niestabilny- konkursowy, brak zabezpieczenia ścieżki systemowej , jak w przypadku rynku pracy czy pomocy społecznej.</a:t>
            </a:r>
          </a:p>
          <a:p>
            <a:pPr eaLnBrk="1" hangingPunct="1"/>
            <a:r>
              <a:rPr lang="pl-PL" sz="1800" smtClean="0"/>
              <a:t>działalność  wytwórcza, handlowa i usługowa prowadzona przez Centrum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323850" y="1052513"/>
            <a:ext cx="8424863" cy="5505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200" smtClean="0"/>
              <a:t>    Od lipca 2010 r. (zmiana ustawy o zatrudnieniu socjalnym- Dz. U. z 2007 Nr 152, poz. 1020 – art. 9 pkt 2) działalność gospodarcza (wytwórcza, handlowa i usługowa) „może być prowadzona” </a:t>
            </a:r>
            <a:r>
              <a:rPr lang="pl-PL" sz="2200" u="sng" smtClean="0"/>
              <a:t>jako statutowa działalność odpłatna pożytku publicznego</a:t>
            </a:r>
            <a:r>
              <a:rPr lang="pl-PL" sz="2200" smtClean="0"/>
              <a:t> w rozumieniu przepisów ustawy z dnia 24 kwietnia 2003 roku o działalności pożytku publicznego i wolontariacie (Dz. U. z 2010 roku Nr 234, poz. 1536). </a:t>
            </a:r>
          </a:p>
          <a:p>
            <a:pPr eaLnBrk="1" hangingPunct="1">
              <a:buFontTx/>
              <a:buNone/>
            </a:pPr>
            <a:r>
              <a:rPr lang="pl-PL" sz="2200" smtClean="0"/>
              <a:t>        Zapis ten ogranicza działalność do równoważenia kosztów z przychodami, co w przypadku CIS-ów, uniemożliwia gromadzenie kapitału na przyszłe przedsięwzięcia.    Działalność taka mogłaby sprawdzić się tylko wówczas gdyby CIS posiadał zabezpieczenie  w długookresowych systematycznych umowach na realizację usług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0" y="1052513"/>
            <a:ext cx="8229600" cy="55054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l-PL" sz="2200" b="1" smtClean="0"/>
              <a:t>Koncepcja źródła finansowania:</a:t>
            </a:r>
            <a:endParaRPr lang="pl-PL" sz="2200" smtClean="0"/>
          </a:p>
          <a:p>
            <a:pPr marL="609600" indent="-609600" eaLnBrk="1" hangingPunct="1">
              <a:buFontTx/>
              <a:buNone/>
            </a:pPr>
            <a:r>
              <a:rPr lang="pl-PL" sz="2200" smtClean="0"/>
              <a:t>1 -80 % budżet państwa</a:t>
            </a:r>
          </a:p>
          <a:p>
            <a:pPr marL="609600" indent="-609600" eaLnBrk="1" hangingPunct="1">
              <a:buFontTx/>
              <a:buNone/>
            </a:pPr>
            <a:r>
              <a:rPr lang="pl-PL" sz="2200" smtClean="0"/>
              <a:t>2 -20% rocznego budżet podstawowego funkcjonowania CIS – budżet gminy lub gmin (porozumienie), jeśli uczestnicy pochodzą z kilku gmin </a:t>
            </a:r>
          </a:p>
          <a:p>
            <a:pPr marL="609600" indent="-609600" eaLnBrk="1" hangingPunct="1">
              <a:buFontTx/>
              <a:buNone/>
            </a:pPr>
            <a:r>
              <a:rPr lang="pl-PL" sz="2200" smtClean="0"/>
              <a:t>3 -Fundusz pracy za pośrednictwem PUP-świadczenia integracyjne, wartość uzależniona od ilości uczestników,</a:t>
            </a:r>
          </a:p>
          <a:p>
            <a:pPr marL="609600" indent="-609600" eaLnBrk="1" hangingPunct="1">
              <a:buFontTx/>
              <a:buNone/>
            </a:pPr>
            <a:r>
              <a:rPr lang="pl-PL" sz="2200" smtClean="0"/>
              <a:t>4 -Działalność gospodarcza- wydatki przeznaczane na:</a:t>
            </a:r>
          </a:p>
          <a:p>
            <a:pPr marL="609600" indent="-609600" eaLnBrk="1" hangingPunct="1"/>
            <a:r>
              <a:rPr lang="pl-PL" sz="2200" smtClean="0"/>
              <a:t>działania motywacyjne – premia integracyjna, alternatywne formy spędzania czasu wolnego, działalność kulturalno- oświatowa</a:t>
            </a:r>
          </a:p>
          <a:p>
            <a:pPr marL="609600" indent="-609600" eaLnBrk="1" hangingPunct="1"/>
            <a:r>
              <a:rPr lang="pl-PL" sz="2200" smtClean="0"/>
              <a:t>środowiskowe- spotkania, festyny, pikniki, inne</a:t>
            </a:r>
          </a:p>
          <a:p>
            <a:pPr marL="609600" indent="-609600" eaLnBrk="1" hangingPunct="1"/>
            <a:r>
              <a:rPr lang="pl-PL" sz="2200" smtClean="0"/>
              <a:t>remonty, inwestycje, modernizacje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0" y="1052513"/>
            <a:ext cx="8229600" cy="55054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l-PL" sz="2400" b="1" smtClean="0"/>
              <a:t>Uzasadnienie:</a:t>
            </a:r>
            <a:r>
              <a:rPr lang="pl-PL" sz="2400" smtClean="0"/>
              <a:t> </a:t>
            </a:r>
            <a:endParaRPr lang="pl-PL" sz="2400" u="sng" smtClean="0"/>
          </a:p>
          <a:p>
            <a:pPr marL="609600" indent="-609600" eaLnBrk="1" hangingPunct="1">
              <a:buFontTx/>
              <a:buNone/>
            </a:pPr>
            <a:r>
              <a:rPr lang="pl-PL" sz="2400" u="sng" smtClean="0"/>
              <a:t>1 Finansowanie w 80% ze budżetu państwa</a:t>
            </a:r>
            <a:r>
              <a:rPr lang="pl-PL" sz="2400" smtClean="0"/>
              <a:t> </a:t>
            </a:r>
          </a:p>
          <a:p>
            <a:pPr marL="609600" indent="-609600" eaLnBrk="1" hangingPunct="1"/>
            <a:r>
              <a:rPr lang="pl-PL" sz="2400" smtClean="0"/>
              <a:t>Wszyscy beneficjenci  Centrum są osobami  pozostającymi bez pracy, a więc wymagającymi reintegracji zawodowej.</a:t>
            </a:r>
          </a:p>
          <a:p>
            <a:pPr marL="609600" indent="-609600" eaLnBrk="1" hangingPunct="1"/>
            <a:r>
              <a:rPr lang="pl-PL" sz="2400" smtClean="0"/>
              <a:t>Wszyscy beneficjenci wymagają także reintegracji społecznej, bez której nie będą w stanie samodzielnie funkcjonować i być skutecznie poddawanym reintegracji zawodowej.</a:t>
            </a:r>
          </a:p>
          <a:p>
            <a:pPr marL="609600" indent="-609600" eaLnBrk="1" hangingPunct="1"/>
            <a:r>
              <a:rPr lang="pl-PL" sz="2400" smtClean="0"/>
              <a:t>Działania te należą do szeroko pojętej polityki społecznej państwa, na którą państwo przekazuje pieniądze poprzez działania pomocy społecznej i rynku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5844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250825" y="1052513"/>
            <a:ext cx="8569325" cy="55054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l-PL" sz="2400" u="sng" smtClean="0"/>
              <a:t>2. Finansowanie w 20% z budżetu gmin</a:t>
            </a:r>
          </a:p>
          <a:p>
            <a:pPr marL="609600" indent="-609600" eaLnBrk="1" hangingPunct="1"/>
            <a:r>
              <a:rPr lang="pl-PL" sz="2400" smtClean="0"/>
              <a:t>Wspieranie osób podlegających wykluczeniu społecznemu należy  do zadań własnych Gminy na podstawie art. 7 ustawy o samorządzie gminnym</a:t>
            </a:r>
          </a:p>
          <a:p>
            <a:pPr marL="609600" indent="-609600" eaLnBrk="1" hangingPunct="1">
              <a:buFontTx/>
              <a:buNone/>
            </a:pPr>
            <a:r>
              <a:rPr lang="pl-PL" sz="2400" smtClean="0"/>
              <a:t>3</a:t>
            </a:r>
            <a:r>
              <a:rPr lang="pl-PL" sz="2400" u="sng" smtClean="0"/>
              <a:t>. Finansowanie świadczeń integracyjnych – </a:t>
            </a:r>
            <a:r>
              <a:rPr lang="pl-PL" sz="2400" smtClean="0"/>
              <a:t>pozostawienie dotychczasowego systemu tj. ze środków Funduszu Pracy, za pośrednictwem Urzędów Pracy. Wartość uzależniona od ilości uczestników, fluktuacji, usprawiedliwionych i nieusprawiedliwionych obecności – rozliczana zgodnie  z art. 15 ustawy o zatrudnieniu socjalnym.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6868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250825" y="1052513"/>
            <a:ext cx="8569325" cy="55054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pl-PL" sz="2000" u="sng" smtClean="0"/>
              <a:t>4. Finansowanie z działalności gospodarczej.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Centra Integracji Społecznej mają charakter edukacyjno-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integrując i aktywizując. Nie są przedsiębiorstwami, a ich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działalność gospodarcza ogranicza się do prowadzenia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reintegracji zawodowej. Tak więc, poziom przychodów z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działalności gospodarczej jest trudny do oszacowania, wynika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 bowiem z kilku niezależnych od samego CIS czynników np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umiejętności i poziomu motywacji i zaangażowania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uczestników, potrzeb rynku pracy, a także posiadanego przez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 CIS wyposażenia w materiały i narzędzia do realizacji usług.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Wypracowane w ten sposób pieniądze mogą być </a:t>
            </a:r>
          </a:p>
          <a:p>
            <a:pPr marL="609600" indent="-609600" eaLnBrk="1" hangingPunct="1">
              <a:buFontTx/>
              <a:buNone/>
            </a:pPr>
            <a:r>
              <a:rPr lang="pl-PL" sz="2000" smtClean="0"/>
              <a:t>wykorzystywane na działania motywacyjne, środowiskowe, inwestycyjne.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37892" name="Rectangle 13"/>
          <p:cNvSpPr>
            <a:spLocks noGrp="1" noChangeArrowheads="1"/>
          </p:cNvSpPr>
          <p:nvPr>
            <p:ph idx="4294967295"/>
          </p:nvPr>
        </p:nvSpPr>
        <p:spPr>
          <a:xfrm>
            <a:off x="250825" y="1052513"/>
            <a:ext cx="8569325" cy="55054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pl-PL" sz="2200" smtClean="0"/>
          </a:p>
          <a:p>
            <a:pPr marL="609600" indent="-609600" algn="ctr" eaLnBrk="1" hangingPunct="1">
              <a:buFontTx/>
              <a:buNone/>
            </a:pPr>
            <a:endParaRPr lang="pl-PL" sz="2200" smtClean="0"/>
          </a:p>
          <a:p>
            <a:pPr marL="609600" indent="-609600" algn="ctr" eaLnBrk="1" hangingPunct="1">
              <a:buFontTx/>
              <a:buNone/>
            </a:pPr>
            <a:r>
              <a:rPr lang="pl-PL" sz="2200" smtClean="0"/>
              <a:t>     </a:t>
            </a:r>
          </a:p>
          <a:p>
            <a:pPr marL="609600" indent="-609600" algn="ctr" eaLnBrk="1" hangingPunct="1">
              <a:buFontTx/>
              <a:buNone/>
            </a:pPr>
            <a:endParaRPr lang="pl-PL" sz="2200" smtClean="0"/>
          </a:p>
          <a:p>
            <a:pPr marL="609600" indent="-609600" algn="ctr" eaLnBrk="1" hangingPunct="1">
              <a:buFontTx/>
              <a:buNone/>
            </a:pPr>
            <a:r>
              <a:rPr lang="pl-PL" sz="2200" smtClean="0"/>
              <a:t> </a:t>
            </a:r>
            <a:r>
              <a:rPr lang="pl-PL" sz="4400" b="1" i="1" smtClean="0"/>
              <a:t>Dziękuję 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400" b="1" smtClean="0"/>
              <a:t>Uczestnikami  CIS mogą być:</a:t>
            </a:r>
          </a:p>
          <a:p>
            <a:pPr eaLnBrk="1" hangingPunct="1">
              <a:buFontTx/>
              <a:buNone/>
            </a:pPr>
            <a:r>
              <a:rPr lang="pl-PL" sz="2200" smtClean="0"/>
              <a:t>1) bezdomni realizujących indywidualny program wychodzenia </a:t>
            </a:r>
          </a:p>
          <a:p>
            <a:pPr eaLnBrk="1" hangingPunct="1">
              <a:buFontTx/>
              <a:buNone/>
            </a:pPr>
            <a:r>
              <a:rPr lang="pl-PL" sz="2200" smtClean="0"/>
              <a:t>z bezdomności, w rozumieniu przepisów o pomocy społecznej,</a:t>
            </a:r>
          </a:p>
          <a:p>
            <a:pPr eaLnBrk="1" hangingPunct="1">
              <a:buFontTx/>
              <a:buNone/>
            </a:pPr>
            <a:r>
              <a:rPr lang="pl-PL" sz="2200" smtClean="0"/>
              <a:t>2) uzależnieni od alkoholu, po zakończeniu programu psychoterapii w zakładzie lecznictwa odwykowego,</a:t>
            </a:r>
          </a:p>
          <a:p>
            <a:pPr eaLnBrk="1" hangingPunct="1">
              <a:buFontTx/>
              <a:buNone/>
            </a:pPr>
            <a:r>
              <a:rPr lang="pl-PL" sz="2200" smtClean="0"/>
              <a:t>3) uzależnieni od narkotyków lub innych środków odurzających, po zakończeniu programu terapeutycznego w zakładzie opieki zdrowotnej,</a:t>
            </a:r>
          </a:p>
          <a:p>
            <a:pPr eaLnBrk="1" hangingPunct="1">
              <a:buFontTx/>
              <a:buNone/>
            </a:pPr>
            <a:r>
              <a:rPr lang="pl-PL" sz="2200" smtClean="0"/>
              <a:t>4) chorzy psychicznie, w rozumieniu przepisów o ochronie zdrowia psychicznego,</a:t>
            </a:r>
          </a:p>
          <a:p>
            <a:pPr eaLnBrk="1" hangingPunct="1">
              <a:buFontTx/>
              <a:buNone/>
            </a:pPr>
            <a:r>
              <a:rPr lang="pl-PL" sz="2200" smtClean="0"/>
              <a:t> 5) długotrwale bezrobotni w rozumieniu ustawy o promocji zatrudnienie i instytucjach rynku pracy,</a:t>
            </a:r>
          </a:p>
          <a:p>
            <a:pPr eaLnBrk="1" hangingPunct="1">
              <a:buFontTx/>
              <a:buNone/>
            </a:pPr>
            <a:endParaRPr lang="pl-PL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200" smtClean="0"/>
              <a:t>6) osoby zwalniane z zakładów karnych, mające trudności w integracji ze środowiskiem, w rozumieniu przepisów o pomocy społecznej,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200" smtClean="0"/>
              <a:t>7) uchodźcy realizujących indywidualny program integracji, w rozumieniu przepisów o pomocy społecznej,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200" smtClean="0"/>
              <a:t>8) osoby niepełnosprawne, w rozumieniu przepisów o rehabilitacji zawodowej i społecznej oraz zatrudnianiu osób niepełnosprawnych, które podlegają wykluczeniu społecznemu i ze względu na swoją sytuację życiową nie są w stanie własnym staraniem zaspokoić swoich podstawowych potrzeb życiowych i znajdują się w sytuacji powodującej ubóstwo oraz uniemożliwiającej lub ograniczającej uczestnictwo w życiu zawodowym, społecznym i rodzinnym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i="1" smtClean="0"/>
              <a:t>     </a:t>
            </a:r>
            <a:r>
              <a:rPr lang="pl-PL" sz="2400" smtClean="0"/>
              <a:t>Katalog osób podlegających wykluczeniu społecznemu nie   jest  ograniczony   do   osób,   które  zostały w nim enumeratywnie  wymienione. Katalog   ten   może   być zawsze   rozszerzony  o   inne  kategorie   osób,   które zgodnie z przepisami ustawy z dnia 20  kwietnia   2004 roku o promocji zatrudnienia i  instytucjach rynku pracy (Dz. U. z 2008 roku Nr 69, poz.  415 z  późn.zmianami) znajdują  się  w  szczególnej  sytuacji  na rynku pracy i posiadają   ograniczone możliwości funkcjonowania   w życiu   społecznym  i  zawodowym. Mogą  to  być   na przykład   osoby   w   wieku  50+,  rodzice   samotnie wychowujący dzieci wyrażający chęć powrotu na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    otwarty rynek pracy itp. </a:t>
            </a:r>
            <a:endParaRPr lang="pl-PL" sz="2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600" smtClean="0"/>
              <a:t>    Pomimo zapisu ustawowego obecnie funkcjonujący system reintegracji społecznej   i zawodowej jest niespójny. Wynika to z braku koordynacji działań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    na poziomie zarówno regionalnym jak i lokalnym,  niedostatecznej współpracy instytucji rynku pracy </a:t>
            </a:r>
          </a:p>
          <a:p>
            <a:pPr eaLnBrk="1" hangingPunct="1">
              <a:buFontTx/>
              <a:buNone/>
            </a:pPr>
            <a:r>
              <a:rPr lang="pl-PL" sz="2600" smtClean="0"/>
              <a:t>    i instytucji pomocy społecznej. Braku stabilizacji finansowej   oraz  ustalenia  jednolitej   i   spójnej dokumentacji prowadzonej przez instytucje tego systemu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z="2800" b="1" u="sng" smtClean="0"/>
              <a:t>Cel główny</a:t>
            </a:r>
            <a:r>
              <a:rPr lang="pl-PL" sz="2400" b="1" u="sng" smtClean="0"/>
              <a:t>: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</a:t>
            </a:r>
            <a:r>
              <a:rPr lang="pl-PL" sz="2800" smtClean="0"/>
              <a:t>Opracowanie modelu instytucji – </a:t>
            </a:r>
          </a:p>
          <a:p>
            <a:pPr eaLnBrk="1" hangingPunct="1">
              <a:buFontTx/>
              <a:buNone/>
            </a:pPr>
            <a:r>
              <a:rPr lang="pl-PL" sz="2800" smtClean="0"/>
              <a:t>               Centrum Integracji Społecznej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</a:t>
            </a:r>
            <a:r>
              <a:rPr lang="pl-PL" sz="2800" smtClean="0"/>
              <a:t>Konsekwencją tego winna być poprawa jakości </a:t>
            </a:r>
          </a:p>
          <a:p>
            <a:pPr eaLnBrk="1" hangingPunct="1">
              <a:buFontTx/>
              <a:buNone/>
            </a:pPr>
            <a:r>
              <a:rPr lang="pl-PL" sz="2800" smtClean="0"/>
              <a:t>   funkcjonowania  CIS-ów oraz dążenie do ich pełnej profesjonalizacji.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39288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-100013"/>
            <a:ext cx="6142038" cy="1125538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898989"/>
                </a:solidFill>
              </a:rPr>
              <a:t>Propozycje zespołu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ds. standaryzacji modelu instytucji  </a:t>
            </a:r>
            <a:br>
              <a:rPr lang="pl-PL" sz="2000" b="1" smtClean="0">
                <a:solidFill>
                  <a:srgbClr val="898989"/>
                </a:solidFill>
              </a:rPr>
            </a:br>
            <a:r>
              <a:rPr lang="pl-PL" sz="2000" b="1" smtClean="0">
                <a:solidFill>
                  <a:srgbClr val="898989"/>
                </a:solidFill>
              </a:rPr>
              <a:t> Centrum Integracji Społecznej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800" smtClean="0"/>
              <a:t>     </a:t>
            </a:r>
            <a:r>
              <a:rPr lang="pl-PL" sz="2400" smtClean="0"/>
              <a:t>Przyjęcie określonego standardu dla CIS – ów  uporządkuje organizacyjne i merytoryczne ich funkcjonowanie co umożliwi również ich ocenę jako instytucji działającej w sferze zadań publicznych.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</a:t>
            </a:r>
          </a:p>
          <a:p>
            <a:pPr eaLnBrk="1" hangingPunct="1">
              <a:buFontTx/>
              <a:buNone/>
            </a:pPr>
            <a:r>
              <a:rPr lang="pl-PL" sz="2400" smtClean="0"/>
              <a:t>    Program  realizowany CIS-ach  umożliwi osobom wykluczonym lub zagrożonym wykluczeniem społecznym, odzyskania wiary we własne siły, poczucie własnej wartości, nabycie potrzebnej wiedzy, zdobycie nowych umiejętności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325</TotalTime>
  <Words>2343</Words>
  <Application>Microsoft Office PowerPoint</Application>
  <PresentationFormat>Pokaz na ekranie (4:3)</PresentationFormat>
  <Paragraphs>236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0" baseType="lpstr">
      <vt:lpstr>Arial</vt:lpstr>
      <vt:lpstr>Calibri</vt:lpstr>
      <vt:lpstr>Symbol</vt:lpstr>
      <vt:lpstr>Standardy1</vt:lpstr>
      <vt:lpstr>„TWORZENIE I ROZWIJANIE  STANDARDÓW USŁUG POMOCY  I  INTEGRACJI SPOŁECZNEJ”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  <vt:lpstr>Propozycje zespołu ds. standaryzacji modelu instytucji    Centrum Integracji Społecznej</vt:lpstr>
    </vt:vector>
  </TitlesOfParts>
  <Company>WRZOS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Karczewska</dc:creator>
  <cp:lastModifiedBy>Katarzyna Gierczycka</cp:lastModifiedBy>
  <cp:revision>23</cp:revision>
  <dcterms:created xsi:type="dcterms:W3CDTF">2011-07-11T07:32:33Z</dcterms:created>
  <dcterms:modified xsi:type="dcterms:W3CDTF">2011-12-19T10:28:48Z</dcterms:modified>
</cp:coreProperties>
</file>