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09" r:id="rId6"/>
    <p:sldId id="308" r:id="rId7"/>
    <p:sldId id="371" r:id="rId8"/>
    <p:sldId id="323" r:id="rId9"/>
    <p:sldId id="373" r:id="rId10"/>
    <p:sldId id="374" r:id="rId11"/>
    <p:sldId id="361" r:id="rId12"/>
    <p:sldId id="357" r:id="rId13"/>
    <p:sldId id="376" r:id="rId14"/>
    <p:sldId id="378" r:id="rId15"/>
    <p:sldId id="354" r:id="rId16"/>
    <p:sldId id="372" r:id="rId17"/>
    <p:sldId id="368" r:id="rId18"/>
    <p:sldId id="379" r:id="rId19"/>
    <p:sldId id="350" r:id="rId20"/>
    <p:sldId id="369" r:id="rId21"/>
    <p:sldId id="370" r:id="rId22"/>
    <p:sldId id="345" r:id="rId23"/>
    <p:sldId id="349" r:id="rId24"/>
    <p:sldId id="299" r:id="rId25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Font typeface="Arial" charset="0"/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595959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D9D9D"/>
    <a:srgbClr val="4172AD"/>
    <a:srgbClr val="BFBFBF"/>
    <a:srgbClr val="E46C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7694" autoAdjust="0"/>
  </p:normalViewPr>
  <p:slideViewPr>
    <p:cSldViewPr>
      <p:cViewPr>
        <p:scale>
          <a:sx n="80" d="100"/>
          <a:sy n="80" d="100"/>
        </p:scale>
        <p:origin x="-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2CB21-36BF-455F-8879-1917A6630A7D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B13A18-CC5F-415C-95BC-89D778592B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1048B8-94F6-4FFC-B23B-09DB1C417ACD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BC9F5-EAE6-4319-87B5-92D10731C4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AE21A-6341-4A74-ACAE-84848609605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9E7A89FE-1699-44D1-A0C5-7319C9690CCF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2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224CD526-6B05-42BD-ACF8-8BD3A5BF4FB7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3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5ACCEB81-DF19-4074-962D-CA879F104F58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5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7DF87755-DEF6-41E4-99F1-442DE234B9BD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6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2B91CC95-CD80-4778-9BA3-B30EBF5C0B06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7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2371FB40-2261-4BA5-A7BA-6E8C3AADF19E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19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7B9F44E5-4553-4CB3-A2CC-6F539526EF47}" type="slidenum">
              <a:rPr lang="pl-PL" sz="1200">
                <a:solidFill>
                  <a:schemeClr val="tx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20</a:t>
            </a:fld>
            <a:endParaRPr lang="pl-PL" sz="12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C6596-1936-4A9F-B570-B0126FBEBFC8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EF5A-3091-43C5-BEDD-D130915AE4CB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2D2E-0CE4-44F2-B24A-93B4996923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B439-AA4B-448F-B3F2-D5D4F1701B63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207C-5349-4790-AE2E-7AF0DA535F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8877-602A-4AD2-87E8-13F25E1FD8CE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52CF-D56E-4B8C-B0F4-E5C5AADA8D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700B0BF-698D-4E53-AD7F-A0174170B5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63CF149-F446-4818-87EA-024B2B6070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BA7CAE2-1BE1-444F-AF9F-1E12517AF7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BD593B4-777B-4BED-8E45-DD4442AA37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03A824-8D51-4E51-9A30-FD3B8E0026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CDAD427-C31B-4C27-870B-59D6CD3D59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803FF71-BC10-48D1-A8DC-D61D3E036D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15A35F4-E2F4-4D4A-B874-DC53EFCCE3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8D3D-B6EE-4CD0-96D5-9C029AF2D2AA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9CDD-250B-49AE-9D90-18EE5E4B73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56E33FA-F46B-4475-9062-17CBA44110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8780AE1-CF0F-44EC-85B2-0C70580AF9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D3FC92-0436-4D27-BAAE-3A22B85B3B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2385BDE-7AEB-4097-9D0D-0DB8E575BC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76AE-918C-4ECF-8495-9BF27C06ACAB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8386-D1C8-480F-A31A-7DC0E0251D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3644-B9EF-4394-A566-1374156B4CAA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FCDD-E808-4D47-BBA6-83C950BDA9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B1B5-6D9A-4AC3-ACC4-2045517DBD99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2848-3950-4F96-946A-A6AC1313D0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E7A3-2A04-430E-80FA-7FE1C81A3DC6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C2C3-113A-44AE-AB32-CAE144B66F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ADCF-BF9D-4D85-9B14-CE5BFF22E689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401A-E5AD-472B-9377-7A20280B6D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DB62-2B28-468E-8A46-3CE56E3C739E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D8AC-5739-4957-9825-B22A4E3671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803D-CD24-462A-9BDD-B05D3FA6F113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A721-DEFA-4BA2-B39E-EB72690D31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8917-3CC4-4F6A-A900-966FB538C5C9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FA901-03D8-4DA6-B5CC-D025B16E7D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0048-1279-4C07-AB17-0058C6F59754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C1C4-5467-433B-B066-D8A8DAC1CB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8E83-4CAB-4DC9-9949-484D884A63ED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4318-33AD-4BCA-A7F4-C07A87CB50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487A-036D-4EEC-87A4-69970CA3EE8A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0B63-A699-4CD9-8E3F-F6D8DEF6A4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1374-26D5-4424-92F6-C0038095CF8E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C50DB-915F-4AAF-888C-39240743FD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39628ED-0C51-4D56-9FEE-799A511F0D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547939-8A68-4505-B7F6-DC2F222831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F290365-2F56-4639-82CC-7F62E89787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2162A8B-90EA-476C-BB2F-66EE1F6015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4E693-8E14-4DDB-958A-BA806662A2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9DF4-3CB4-42BA-8774-E1D8200C37AA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7F4A-1F0F-4672-AFCA-3BDD654266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5DEBD1B-E188-4DF4-A55A-5DE4062D76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00DF93-DACE-4145-9230-3EBD605CFD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37A946-A81B-4CC9-94BC-FECD025211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B28FF10-1040-45F7-9E35-F4C1D9A9C4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7D9676-FE64-49C7-96E7-5DE0C37863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80D51EC-8E80-4AA2-98B5-8E649540F6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charset="0"/>
              <a:buNone/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4225CB6-87A6-4EF3-AEB4-D1BD6DCEF6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AE88-051A-4F41-B752-A650753E956F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DF38-DFCD-4C61-9A32-4238957924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5B5F-6BC2-4951-B293-3C1791BB3A96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F1D5-E582-4B24-988E-94651B00A2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68DA-7AE9-4A49-BF28-F089AC916BDD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792A-DC26-4DBC-A218-960D2F8D27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F151-C49A-4414-B005-EF38C84EC055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E35C-D287-4913-BED3-FF7EF4D683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81E3-56EC-499F-A645-AAD49E15E94B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2EA8-0820-4611-9D12-16277902F6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-215900" ty="-2159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BCDC2-362C-4498-9B9C-1335A167D37E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42951C-BCCF-4C9C-BDCB-1B3EF50B4A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8C53EA6E-8BC2-40BA-A109-0C54DB6F88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-215900" ty="-2159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E0CDC1-9ADE-4FDB-B638-0CD170CD5CCE}" type="datetimeFigureOut">
              <a:rPr lang="pl-PL"/>
              <a:pPr>
                <a:defRPr/>
              </a:pPr>
              <a:t>2011-12-19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0E722-AAFE-45C5-BD93-896F19BB9B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5" r:id="rId2"/>
    <p:sldLayoutId id="2147483824" r:id="rId3"/>
    <p:sldLayoutId id="2147483823" r:id="rId4"/>
    <p:sldLayoutId id="2147483822" r:id="rId5"/>
    <p:sldLayoutId id="2147483821" r:id="rId6"/>
    <p:sldLayoutId id="2147483820" r:id="rId7"/>
    <p:sldLayoutId id="2147483819" r:id="rId8"/>
    <p:sldLayoutId id="2147483818" r:id="rId9"/>
    <p:sldLayoutId id="2147483817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12445E62-BCCC-406D-95D3-864D60BC0D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zl.gov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rzos.org.pl/" TargetMode="External"/><Relationship Id="rId4" Type="http://schemas.openxmlformats.org/officeDocument/2006/relationships/hyperlink" Target="http://www.standardypomocy.pl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1557338"/>
            <a:ext cx="7772400" cy="1755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pl-P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TWORZENIE I ROZWIJANIE STANDARDÓW USŁUG POMOCY I INTEGRACJI SPOŁECZNEJ”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9699" name="Podtytuł 2"/>
          <p:cNvSpPr>
            <a:spLocks noGrp="1"/>
          </p:cNvSpPr>
          <p:nvPr>
            <p:ph type="subTitle" idx="1"/>
          </p:nvPr>
        </p:nvSpPr>
        <p:spPr>
          <a:xfrm>
            <a:off x="755650" y="3213100"/>
            <a:ext cx="7777163" cy="2232025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pl-PL" sz="2400" b="1" smtClean="0">
                <a:solidFill>
                  <a:srgbClr val="898989"/>
                </a:solidFill>
              </a:rPr>
              <a:t>Konkurs na pilotażowe wdrażanie standardów usług i modeli instytucji pomocy i integracji społecznej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pl-PL" sz="2400" b="1" smtClean="0">
              <a:solidFill>
                <a:srgbClr val="898989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pl-PL" sz="2400" b="1" smtClean="0">
                <a:solidFill>
                  <a:srgbClr val="898989"/>
                </a:solidFill>
              </a:rPr>
              <a:t>Jacek Kowalczyk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pl-PL" sz="1800" b="1" smtClean="0">
                <a:solidFill>
                  <a:srgbClr val="898989"/>
                </a:solidFill>
              </a:rPr>
              <a:t>Poznań, 13 grudnia 2011 roku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pl-PL" sz="2400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Konkurs – etap 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692150"/>
            <a:ext cx="8856662" cy="51847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pl-PL" sz="1000" smtClean="0"/>
          </a:p>
          <a:p>
            <a:pPr marL="0" indent="0" eaLnBrk="1" hangingPunct="1">
              <a:buFontTx/>
              <a:buNone/>
              <a:defRPr/>
            </a:pPr>
            <a:r>
              <a:rPr lang="pl-PL" sz="2800" smtClean="0"/>
              <a:t>Konkurs będzie przebiegał dwuetapowo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Etap I</a:t>
            </a:r>
          </a:p>
          <a:p>
            <a:pPr marL="0" indent="0" algn="just" eaLnBrk="1" hangingPunct="1">
              <a:defRPr/>
            </a:pPr>
            <a:r>
              <a:rPr lang="pl-PL" sz="2000" i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bezpłatne wsparcie merytoryczne </a:t>
            </a:r>
            <a:r>
              <a:rPr lang="pl-PL" sz="2000" smtClean="0">
                <a:cs typeface="Times New Roman" pitchFamily="18" charset="0"/>
              </a:rPr>
              <a:t>pozwalające na przygotowanie </a:t>
            </a:r>
            <a:r>
              <a:rPr lang="pl-PL" sz="2000" i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własnego projektu </a:t>
            </a:r>
            <a:r>
              <a:rPr lang="pl-PL" sz="2000" smtClean="0">
                <a:cs typeface="Times New Roman" pitchFamily="18" charset="0"/>
              </a:rPr>
              <a:t>(dostosowanego do potrzeb lokalnych) wdrażania standardów usług oraz modeli instytucji:</a:t>
            </a:r>
          </a:p>
          <a:p>
            <a:pPr lvl="2" eaLnBrk="1" hangingPunct="1">
              <a:defRPr/>
            </a:pPr>
            <a:r>
              <a:rPr lang="pl-PL" sz="2000" i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szkolenia</a:t>
            </a:r>
            <a:r>
              <a:rPr lang="pl-PL" sz="2000" smtClean="0">
                <a:cs typeface="Times New Roman" pitchFamily="18" charset="0"/>
              </a:rPr>
              <a:t> ze standardów usług oraz modeli instytucji (szkolenia: 3 dniowe, wyjazdowe),</a:t>
            </a:r>
          </a:p>
          <a:p>
            <a:pPr lvl="2" eaLnBrk="1" hangingPunct="1">
              <a:defRPr/>
            </a:pPr>
            <a:r>
              <a:rPr lang="pl-PL" sz="2000" i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spotkania</a:t>
            </a:r>
            <a:r>
              <a:rPr lang="pl-PL" sz="2000" smtClean="0">
                <a:cs typeface="Times New Roman" pitchFamily="18" charset="0"/>
              </a:rPr>
              <a:t> z gminami, powiatami, instytucjami/partnerstwami lokalnymi,</a:t>
            </a:r>
          </a:p>
          <a:p>
            <a:pPr lvl="2" eaLnBrk="1" hangingPunct="1">
              <a:defRPr/>
            </a:pPr>
            <a:r>
              <a:rPr lang="pl-PL" sz="2000" smtClean="0">
                <a:cs typeface="Times New Roman" pitchFamily="18" charset="0"/>
              </a:rPr>
              <a:t>opracowanie projektów działań do II etapu konkursu - p</a:t>
            </a:r>
            <a:r>
              <a:rPr lang="pl-PL" sz="2000" smtClean="0"/>
              <a:t>rojekty zostaną poddane ocenie merytorycznej, co zadecyduje o wyborze </a:t>
            </a:r>
            <a:r>
              <a:rPr lang="pl-PL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maksymalnie 25 gmin, powiatów lub/i partnerstw lokalnych</a:t>
            </a:r>
            <a:r>
              <a:rPr lang="pl-PL" sz="2000" smtClean="0"/>
              <a:t> do przyznania dofinansowania. </a:t>
            </a:r>
          </a:p>
          <a:p>
            <a:pPr marL="0" indent="0" eaLnBrk="1" hangingPunct="1">
              <a:defRPr/>
            </a:pPr>
            <a:endParaRPr lang="pl-PL" sz="240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defRPr/>
            </a:pPr>
            <a:endParaRPr lang="pl-PL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268413"/>
            <a:ext cx="7772400" cy="4537075"/>
          </a:xfrm>
        </p:spPr>
        <p:txBody>
          <a:bodyPr anchor="t"/>
          <a:lstStyle/>
          <a:p>
            <a:pPr algn="ctr">
              <a:defRPr/>
            </a:pP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Obowiązki gmin, powiatów, partnerstw lokalnych w I etapie: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Udział we wszystkich elementach wsparcia merytorycznego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Wyznaczenie osób uczestniczących w oferowanym wsparciu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Przygotowanie projektów działań do II etapu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2800" dirty="0" smtClean="0"/>
              <a:t>Oferta </a:t>
            </a:r>
            <a:r>
              <a:rPr lang="pl-PL" sz="2800" dirty="0"/>
              <a:t>będzie podlegała ocenie komisji konkursowej zarówno pod względem formalnym, jak i </a:t>
            </a:r>
            <a:r>
              <a:rPr lang="pl-PL" sz="2800" dirty="0" smtClean="0"/>
              <a:t>merytorycznym.</a:t>
            </a:r>
            <a:r>
              <a:rPr lang="pl-PL" sz="2800" dirty="0"/>
              <a:t> </a:t>
            </a:r>
            <a:r>
              <a:rPr lang="pl-PL" sz="2800" dirty="0" smtClean="0"/>
              <a:t>Ocenie merytorycznej podlegać będą:</a:t>
            </a:r>
          </a:p>
          <a:p>
            <a:pPr>
              <a:defRPr/>
            </a:pPr>
            <a:r>
              <a:rPr lang="pl-PL" sz="2800" i="1" dirty="0" smtClean="0"/>
              <a:t>Potencjał gmin, powiatów, partnerstwa lokalnego</a:t>
            </a:r>
          </a:p>
          <a:p>
            <a:pPr>
              <a:defRPr/>
            </a:pPr>
            <a:r>
              <a:rPr lang="pl-PL" sz="2800" i="1" dirty="0" smtClean="0"/>
              <a:t>Uzasadnienie przystąpienia do konkursu</a:t>
            </a:r>
          </a:p>
          <a:p>
            <a:pPr>
              <a:defRPr/>
            </a:pPr>
            <a:r>
              <a:rPr lang="pl-PL" sz="2800" i="1" dirty="0" smtClean="0"/>
              <a:t>Cele jakie beneficjent zamierza osiągnąć</a:t>
            </a:r>
          </a:p>
          <a:p>
            <a:pPr marL="0" indent="0">
              <a:buFont typeface="Arial" charset="0"/>
              <a:buNone/>
              <a:defRPr/>
            </a:pPr>
            <a:endParaRPr lang="pl-PL" sz="2800" i="1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Uwaga: Dodatkowo premiowane będzie powołanie partnerstwa lokalnego</a:t>
            </a:r>
          </a:p>
          <a:p>
            <a:pPr marL="0" indent="0">
              <a:buFont typeface="Arial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8785225" cy="4321175"/>
          </a:xfrm>
        </p:spPr>
        <p:txBody>
          <a:bodyPr anchor="t"/>
          <a:lstStyle/>
          <a:p>
            <a:pPr>
              <a:defRPr/>
            </a:pPr>
            <a:r>
              <a:rPr lang="pl-PL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Komisja konkursowa </a:t>
            </a:r>
            <a:r>
              <a:rPr lang="pl-PL" sz="2700" dirty="0" smtClean="0">
                <a:solidFill>
                  <a:schemeClr val="tx1"/>
                </a:solidFill>
              </a:rPr>
              <a:t>zostanie powołana przez Dyrektora Centrum Rozwoju Zasobów Ludzkich, w skład której wchodzić będą: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 smtClean="0">
                <a:solidFill>
                  <a:schemeClr val="tx1"/>
                </a:solidFill>
              </a:rPr>
              <a:t>Pracownicy organizatora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 smtClean="0">
                <a:solidFill>
                  <a:schemeClr val="tx1"/>
                </a:solidFill>
              </a:rPr>
              <a:t>Przedstawiciele Partnerów Zadania 2 (WRZOS, CENTRUM, FORUM)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 smtClean="0">
                <a:solidFill>
                  <a:schemeClr val="tx1"/>
                </a:solidFill>
              </a:rPr>
              <a:t>Przedstawiciele Departamentu Pomocy i Integracji Społecznej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 smtClean="0">
                <a:solidFill>
                  <a:schemeClr val="tx1"/>
                </a:solidFill>
              </a:rPr>
              <a:t>Przedstawiciele Departamentu Wdrażania Europejskiego Funduszu Społecznego (w roli obserwatorów)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700" i="1" dirty="0" smtClean="0">
                <a:solidFill>
                  <a:schemeClr val="tx1"/>
                </a:solidFill>
              </a:rPr>
              <a:t>Eksperci zewnętrzni (wybrani w ramach konkursu)</a:t>
            </a:r>
            <a:endParaRPr lang="pl-PL" sz="27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196975"/>
            <a:ext cx="7772400" cy="4679950"/>
          </a:xfrm>
        </p:spPr>
        <p:txBody>
          <a:bodyPr anchor="t"/>
          <a:lstStyle/>
          <a:p>
            <a:pPr>
              <a:defRPr/>
            </a:pPr>
            <a:r>
              <a:rPr lang="pl-PL" sz="2800" dirty="0" smtClean="0">
                <a:solidFill>
                  <a:schemeClr val="tx1"/>
                </a:solidFill>
              </a:rPr>
              <a:t>Do I etapu zakwalifikowanych zostanie co najmniej 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podmiotów.</a:t>
            </a:r>
          </a:p>
          <a:p>
            <a:pPr>
              <a:defRPr/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wyboru:</a:t>
            </a:r>
          </a:p>
          <a:p>
            <a:pPr marL="457200" indent="-457200">
              <a:buFontTx/>
              <a:buChar char="-"/>
              <a:defRPr/>
            </a:pPr>
            <a:r>
              <a:rPr lang="pl-PL" sz="2800" i="1" dirty="0">
                <a:solidFill>
                  <a:schemeClr val="tx1"/>
                </a:solidFill>
              </a:rPr>
              <a:t>n</a:t>
            </a:r>
            <a:r>
              <a:rPr lang="pl-PL" sz="2800" i="1" dirty="0" smtClean="0">
                <a:solidFill>
                  <a:schemeClr val="tx1"/>
                </a:solidFill>
              </a:rPr>
              <a:t>ajwiększa liczba punktów,</a:t>
            </a:r>
          </a:p>
          <a:p>
            <a:pPr marL="457200" indent="-457200">
              <a:buFontTx/>
              <a:buChar char="-"/>
              <a:defRPr/>
            </a:pPr>
            <a:r>
              <a:rPr lang="pl-PL" sz="2800" i="1" dirty="0">
                <a:solidFill>
                  <a:schemeClr val="tx1"/>
                </a:solidFill>
              </a:rPr>
              <a:t>t</a:t>
            </a:r>
            <a:r>
              <a:rPr lang="pl-PL" sz="2800" i="1" dirty="0" smtClean="0">
                <a:solidFill>
                  <a:schemeClr val="tx1"/>
                </a:solidFill>
              </a:rPr>
              <a:t>estowanie wszystkich standardów</a:t>
            </a:r>
          </a:p>
          <a:p>
            <a:pPr marL="457200" indent="-457200">
              <a:buFontTx/>
              <a:buChar char="-"/>
              <a:defRPr/>
            </a:pPr>
            <a:r>
              <a:rPr lang="pl-PL" sz="2800" i="1" dirty="0">
                <a:solidFill>
                  <a:schemeClr val="tx1"/>
                </a:solidFill>
              </a:rPr>
              <a:t>w</a:t>
            </a:r>
            <a:r>
              <a:rPr lang="pl-PL" sz="2800" i="1" dirty="0" smtClean="0">
                <a:solidFill>
                  <a:schemeClr val="tx1"/>
                </a:solidFill>
              </a:rPr>
              <a:t> miarę możliwości zachowanie zasady różnorodności terytorialnej</a:t>
            </a:r>
            <a:endParaRPr lang="pl-PL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Konkurs – etap II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x-none" sz="2400" smtClean="0">
                <a:solidFill>
                  <a:srgbClr val="000000"/>
                </a:solidFill>
              </a:rPr>
              <a:t>Wybrane</a:t>
            </a:r>
            <a:r>
              <a:rPr lang="pl-PL" sz="2400" dirty="0" smtClean="0">
                <a:solidFill>
                  <a:srgbClr val="000000"/>
                </a:solidFill>
              </a:rPr>
              <a:t> </a:t>
            </a:r>
            <a:r>
              <a:rPr lang="pl-PL" sz="2400" dirty="0">
                <a:solidFill>
                  <a:srgbClr val="000000"/>
                </a:solidFill>
              </a:rPr>
              <a:t>gminy, powiaty i </a:t>
            </a:r>
            <a:r>
              <a:rPr lang="x-none" sz="2400">
                <a:solidFill>
                  <a:srgbClr val="000000"/>
                </a:solidFill>
              </a:rPr>
              <a:t>partnerstwa lokalne otrzymają środki finansowe na pilotażowe wdrożenie standardów usług</a:t>
            </a:r>
            <a:r>
              <a:rPr lang="pl-PL" sz="2400" dirty="0">
                <a:solidFill>
                  <a:srgbClr val="000000"/>
                </a:solidFill>
              </a:rPr>
              <a:t> i modeli instytucji, w ramach </a:t>
            </a:r>
            <a:r>
              <a:rPr lang="x-none" sz="2400">
                <a:solidFill>
                  <a:srgbClr val="000000"/>
                </a:solidFill>
              </a:rPr>
              <a:t>własnych projektów opracowanych podczas etapu I</a:t>
            </a:r>
            <a:r>
              <a:rPr lang="x-none" sz="2400" smtClean="0">
                <a:solidFill>
                  <a:srgbClr val="000000"/>
                </a:solidFill>
              </a:rPr>
              <a:t>.</a:t>
            </a:r>
            <a:endParaRPr lang="pl-PL" sz="24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pl-PL" sz="2400" dirty="0" smtClean="0"/>
              <a:t>Przewidywana pula środków na ten cel</a:t>
            </a:r>
            <a:r>
              <a:rPr lang="x-none" sz="2400" smtClean="0"/>
              <a:t>.</a:t>
            </a:r>
            <a:r>
              <a:rPr lang="pl-PL" sz="2400" dirty="0" smtClean="0"/>
              <a:t>:</a:t>
            </a:r>
            <a:r>
              <a:rPr lang="x-none" sz="2400" smtClean="0"/>
              <a:t> </a:t>
            </a:r>
            <a:endParaRPr lang="pl-PL" sz="2400" dirty="0"/>
          </a:p>
          <a:p>
            <a:pPr marL="0" indent="0" eaLnBrk="1" hangingPunct="1">
              <a:buFontTx/>
              <a:buNone/>
              <a:defRPr/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x-none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x-none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x-none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miliona złotych</a:t>
            </a:r>
            <a:r>
              <a:rPr lang="x-none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pl-PL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Dodatkowe możliwości dla ośrodków realizujących pilotaż: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doradców merytorycznych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Udział w zagranicznych wizytach studyjnych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47418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tworzenia partnerstw lokalnych: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2800" i="1" dirty="0"/>
              <a:t>p</a:t>
            </a:r>
            <a:r>
              <a:rPr lang="pl-PL" sz="2800" i="1" dirty="0" smtClean="0"/>
              <a:t>artnerstwa lokalne powstaną na potrzeby realizacji pilotażowego wdrażania standardów usług i modeli instytucji</a:t>
            </a:r>
          </a:p>
          <a:p>
            <a:pPr>
              <a:defRPr/>
            </a:pPr>
            <a:r>
              <a:rPr lang="pl-PL" sz="2800" i="1" dirty="0"/>
              <a:t>p</a:t>
            </a:r>
            <a:r>
              <a:rPr lang="pl-PL" sz="2800" i="1" dirty="0" smtClean="0"/>
              <a:t>artnerstwo </a:t>
            </a:r>
            <a:r>
              <a:rPr lang="pl-PL" sz="2800" i="1" dirty="0"/>
              <a:t>lokalne musi składać się  co najmniej z dwóch podmiotów </a:t>
            </a:r>
            <a:r>
              <a:rPr lang="pl-PL" sz="2800" i="1" dirty="0" smtClean="0"/>
              <a:t>gminy, powiatu, </a:t>
            </a:r>
            <a:r>
              <a:rPr lang="pl-PL" sz="2800" i="1" dirty="0"/>
              <a:t>na terenie </a:t>
            </a:r>
            <a:r>
              <a:rPr lang="pl-PL" sz="2800" i="1" dirty="0" smtClean="0"/>
              <a:t>których </a:t>
            </a:r>
            <a:r>
              <a:rPr lang="pl-PL" sz="2800" i="1" dirty="0"/>
              <a:t>zawiązuje się partnerstwo lokalne oraz organizacji pozarządowej zajmującej się </a:t>
            </a:r>
            <a:r>
              <a:rPr lang="pl-PL" sz="2800" i="1" dirty="0" smtClean="0"/>
              <a:t>problematyką pomocy społecznej i wykluczenia społecznego lub prowadzi Centrum Integracji Społecznej</a:t>
            </a:r>
            <a:endParaRPr lang="pl-PL" sz="2800" i="1" dirty="0"/>
          </a:p>
          <a:p>
            <a:pPr>
              <a:defRPr/>
            </a:pPr>
            <a:endParaRPr lang="pl-PL" sz="2800" dirty="0" smtClean="0"/>
          </a:p>
          <a:p>
            <a:pPr>
              <a:defRPr/>
            </a:pPr>
            <a:endParaRPr lang="pl-PL" sz="2800" dirty="0" smtClean="0"/>
          </a:p>
          <a:p>
            <a:pPr marL="0" indent="0">
              <a:buFont typeface="Arial" charset="0"/>
              <a:buNone/>
              <a:defRPr/>
            </a:pPr>
            <a:endParaRPr lang="pl-PL" sz="2800" dirty="0" smtClean="0"/>
          </a:p>
          <a:p>
            <a:pPr marL="0" indent="0">
              <a:buFont typeface="Arial" charset="0"/>
              <a:buNone/>
              <a:defRPr/>
            </a:pP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125538"/>
            <a:ext cx="7772400" cy="4751387"/>
          </a:xfrm>
        </p:spPr>
        <p:txBody>
          <a:bodyPr anchor="t"/>
          <a:lstStyle/>
          <a:p>
            <a:pPr marL="342900" indent="-342900">
              <a:buFont typeface="Arial" charset="0"/>
              <a:buChar char="•"/>
            </a:pPr>
            <a:r>
              <a:rPr lang="pl-PL" sz="2800" i="1" smtClean="0">
                <a:solidFill>
                  <a:schemeClr val="tx1"/>
                </a:solidFill>
              </a:rPr>
              <a:t>liderem Partnerstwa Lokalnego będzie jednostka samorządu terytorialnego (gmina, powiat) </a:t>
            </a:r>
          </a:p>
          <a:p>
            <a:pPr marL="342900" indent="-342900">
              <a:buFont typeface="Arial" charset="0"/>
              <a:buChar char="•"/>
            </a:pPr>
            <a:r>
              <a:rPr lang="pl-PL" sz="2800" i="1" smtClean="0">
                <a:solidFill>
                  <a:schemeClr val="tx1"/>
                </a:solidFill>
              </a:rPr>
              <a:t>siedzibą partnerstwa lokalnego będzie siedziba jego lidera</a:t>
            </a:r>
            <a:endParaRPr lang="pl-PL" sz="280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l-PL" sz="2800" smtClean="0">
                <a:solidFill>
                  <a:schemeClr val="tx1"/>
                </a:solidFill>
              </a:rPr>
              <a:t>jednostka samorządu terytorialnego dokonuje wyboru partnerów spoza sektora finansów publicznych poprzez ogłoszenie konkursu </a:t>
            </a:r>
          </a:p>
          <a:p>
            <a:pPr marL="342900" indent="-342900">
              <a:buFont typeface="Arial" charset="0"/>
              <a:buChar char="•"/>
            </a:pPr>
            <a:r>
              <a:rPr lang="pl-PL" sz="2800" smtClean="0">
                <a:solidFill>
                  <a:schemeClr val="tx1"/>
                </a:solidFill>
              </a:rPr>
              <a:t>do I etapu konkursu partnerstwa lokalne zobowiązane są do podpisania listu intencyjnego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 niezbędne do I etapu konkursu: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pl-PL" sz="2800" i="1" dirty="0" smtClean="0"/>
              <a:t>Pełnomocnictwo do reprezentowania jednostki samorządu terytorialnego oraz składania oświadczeń i podpisywania dokumentów (jeśli dotyczy)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przypadku partnerstw lokalnych</a:t>
            </a:r>
          </a:p>
          <a:p>
            <a:pPr>
              <a:defRPr/>
            </a:pPr>
            <a:r>
              <a:rPr lang="pl-PL" sz="2800" i="1" dirty="0" smtClean="0"/>
              <a:t>List intencyjny </a:t>
            </a:r>
          </a:p>
          <a:p>
            <a:pPr>
              <a:defRPr/>
            </a:pPr>
            <a:r>
              <a:rPr lang="pl-PL" sz="2800" i="1" dirty="0" smtClean="0"/>
              <a:t>Oświadczenie osoby reprezentującej organizację pozarządową </a:t>
            </a:r>
          </a:p>
          <a:p>
            <a:pPr>
              <a:defRPr/>
            </a:pPr>
            <a:r>
              <a:rPr lang="pl-PL" sz="2800" i="1" dirty="0" smtClean="0"/>
              <a:t>Statut organizacji pozarządowej</a:t>
            </a:r>
          </a:p>
          <a:p>
            <a:pPr>
              <a:defRPr/>
            </a:pPr>
            <a:endParaRPr lang="pl-PL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80400" cy="4105275"/>
          </a:xfrm>
        </p:spPr>
        <p:txBody>
          <a:bodyPr/>
          <a:lstStyle/>
          <a:p>
            <a:pPr marL="514350" indent="-514350" algn="ctr" eaLnBrk="1" hangingPunct="1">
              <a:lnSpc>
                <a:spcPct val="80000"/>
              </a:lnSpc>
              <a:buFont typeface="Arial" charset="0"/>
              <a:buNone/>
            </a:pPr>
            <a:endParaRPr lang="pl-PL" sz="2800" b="1" smtClean="0">
              <a:solidFill>
                <a:srgbClr val="595959"/>
              </a:solidFill>
            </a:endParaRPr>
          </a:p>
          <a:p>
            <a:pPr marL="514350" indent="-51435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pl-PL" sz="2800" smtClean="0"/>
              <a:t>Czas trwania działań w I etapie konkursu -  faza edukacyjno-informacyjna</a:t>
            </a:r>
          </a:p>
          <a:p>
            <a:pPr marL="514350" indent="-51435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pl-PL" sz="2800" smtClean="0"/>
              <a:t> </a:t>
            </a:r>
            <a:r>
              <a:rPr lang="pl-PL" sz="2800" b="1" smtClean="0"/>
              <a:t>6 miesięcy</a:t>
            </a:r>
          </a:p>
          <a:p>
            <a:pPr marL="514350" indent="-514350" algn="ctr" eaLnBrk="1" hangingPunct="1">
              <a:lnSpc>
                <a:spcPct val="120000"/>
              </a:lnSpc>
              <a:buFont typeface="Arial" charset="0"/>
              <a:buNone/>
            </a:pPr>
            <a:endParaRPr lang="pl-PL" sz="2800" b="1" smtClean="0"/>
          </a:p>
          <a:p>
            <a:pPr marL="514350" indent="-514350" algn="ctr" eaLnBrk="1" hangingPunct="1">
              <a:spcAft>
                <a:spcPct val="20000"/>
              </a:spcAft>
              <a:buFont typeface="Arial" charset="0"/>
              <a:buNone/>
            </a:pPr>
            <a:r>
              <a:rPr lang="pl-PL" sz="2800" smtClean="0"/>
              <a:t>	Termin składania ofert w konkursie mija </a:t>
            </a:r>
          </a:p>
          <a:p>
            <a:pPr marL="514350" indent="-514350" algn="ctr" eaLnBrk="1" hangingPunct="1">
              <a:spcAft>
                <a:spcPct val="20000"/>
              </a:spcAft>
              <a:buFont typeface="Arial" charset="0"/>
              <a:buNone/>
            </a:pPr>
            <a:r>
              <a:rPr lang="pl-PL" sz="2800" b="1" smtClean="0"/>
              <a:t>3 stycznia 2012 roku </a:t>
            </a:r>
          </a:p>
          <a:p>
            <a:pPr marL="514350" indent="-514350" eaLnBrk="1" hangingPunct="1">
              <a:spcAft>
                <a:spcPct val="20000"/>
              </a:spcAft>
              <a:buFont typeface="Arial" charset="0"/>
              <a:buNone/>
            </a:pPr>
            <a:endParaRPr lang="pl-PL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zawartości 2"/>
          <p:cNvSpPr>
            <a:spLocks noGrp="1"/>
          </p:cNvSpPr>
          <p:nvPr>
            <p:ph idx="4294967295"/>
          </p:nvPr>
        </p:nvSpPr>
        <p:spPr>
          <a:xfrm>
            <a:off x="611188" y="1557338"/>
            <a:ext cx="7993062" cy="4537075"/>
          </a:xfrm>
        </p:spPr>
        <p:txBody>
          <a:bodyPr/>
          <a:lstStyle/>
          <a:p>
            <a:pPr marL="609600" indent="-609600" algn="ctr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400" b="1" dirty="0" smtClean="0">
                <a:solidFill>
                  <a:srgbClr val="595959"/>
                </a:solidFill>
              </a:rPr>
              <a:t>Organizator konkursu</a:t>
            </a:r>
            <a:r>
              <a:rPr lang="pl-PL" sz="2400" dirty="0" smtClean="0"/>
              <a:t> </a:t>
            </a:r>
          </a:p>
          <a:p>
            <a:pPr marL="609600" indent="-609600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800" dirty="0" smtClean="0"/>
              <a:t>	    </a:t>
            </a:r>
            <a:r>
              <a:rPr lang="pl-PL" dirty="0" smtClean="0"/>
              <a:t>Centrum Rozwoju Zasobów Ludzkich  </a:t>
            </a:r>
          </a:p>
          <a:p>
            <a:pPr marL="609600" indent="-609600" algn="ctr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800" dirty="0" smtClean="0"/>
              <a:t>pod nadzorem </a:t>
            </a:r>
          </a:p>
          <a:p>
            <a:pPr marL="609600" indent="-609600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dirty="0" smtClean="0"/>
              <a:t>	   </a:t>
            </a:r>
            <a:r>
              <a:rPr lang="pl-PL" sz="2800" dirty="0" smtClean="0"/>
              <a:t>Ministerstwa Pracy i Polityki Społecznej </a:t>
            </a:r>
          </a:p>
          <a:p>
            <a:pPr marL="0" indent="0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400" dirty="0" smtClean="0"/>
              <a:t>             Departamentu Pomocy i Integracji  Społecznej, </a:t>
            </a:r>
          </a:p>
          <a:p>
            <a:pPr marL="0" indent="0"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pl-PL" sz="2800" dirty="0" smtClean="0"/>
              <a:t>	            </a:t>
            </a:r>
            <a:r>
              <a:rPr lang="pl-PL" sz="2400" dirty="0" smtClean="0"/>
              <a:t>Departamentu Wdrażania EFS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496300" cy="4105275"/>
          </a:xfrm>
        </p:spPr>
        <p:txBody>
          <a:bodyPr>
            <a:normAutofit/>
          </a:bodyPr>
          <a:lstStyle/>
          <a:p>
            <a:pPr marL="514350" indent="-51435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l-PL" sz="2800" b="1" dirty="0" smtClean="0">
                <a:solidFill>
                  <a:srgbClr val="595959"/>
                </a:solidFill>
              </a:rPr>
              <a:t>	Informacja o ogłoszeniu o konkursie </a:t>
            </a:r>
          </a:p>
          <a:p>
            <a:pPr marL="514350" indent="-51435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l-PL" sz="2400" b="1" dirty="0" smtClean="0">
              <a:solidFill>
                <a:srgbClr val="595959"/>
              </a:solidFill>
            </a:endParaRPr>
          </a:p>
          <a:p>
            <a:pPr marL="514350" indent="-514350" eaLnBrk="1" hangingPunct="1">
              <a:spcAft>
                <a:spcPct val="20000"/>
              </a:spcAft>
              <a:defRPr/>
            </a:pPr>
            <a:r>
              <a:rPr lang="pl-PL" sz="2800" dirty="0" smtClean="0"/>
              <a:t>na stronie internetowej CRZL: </a:t>
            </a:r>
            <a:r>
              <a:rPr lang="pl-PL" sz="2800" dirty="0" smtClean="0">
                <a:hlinkClick r:id="rId3"/>
              </a:rPr>
              <a:t>www.crzl.gov.pl</a:t>
            </a:r>
            <a:endParaRPr lang="pl-PL" sz="2800" dirty="0" smtClean="0"/>
          </a:p>
          <a:p>
            <a:pPr marL="514350" indent="-514350" eaLnBrk="1" hangingPunct="1">
              <a:spcAft>
                <a:spcPct val="20000"/>
              </a:spcAft>
              <a:defRPr/>
            </a:pPr>
            <a:r>
              <a:rPr lang="pl-PL" sz="2800" dirty="0"/>
              <a:t>n</a:t>
            </a:r>
            <a:r>
              <a:rPr lang="pl-PL" sz="2800" dirty="0" smtClean="0"/>
              <a:t>a stronie internetowej projektu: 								</a:t>
            </a:r>
            <a:r>
              <a:rPr lang="pl-PL" sz="2800" dirty="0" smtClean="0">
                <a:hlinkClick r:id="rId4"/>
              </a:rPr>
              <a:t>www.standardypomocy.pl</a:t>
            </a:r>
            <a:r>
              <a:rPr lang="pl-PL" sz="2800" dirty="0" smtClean="0"/>
              <a:t> </a:t>
            </a:r>
          </a:p>
          <a:p>
            <a:pPr marL="514350" indent="-514350" eaLnBrk="1" hangingPunct="1">
              <a:spcAft>
                <a:spcPct val="20000"/>
              </a:spcAft>
              <a:defRPr/>
            </a:pPr>
            <a:r>
              <a:rPr lang="pl-PL" sz="2800" dirty="0" smtClean="0"/>
              <a:t>na stronach internetowej WRZOS: </a:t>
            </a:r>
            <a:r>
              <a:rPr lang="pl-PL" sz="2800" dirty="0" smtClean="0">
                <a:hlinkClick r:id="rId5"/>
              </a:rPr>
              <a:t>www.wrzos.org.pl</a:t>
            </a:r>
            <a:r>
              <a:rPr lang="pl-PL" sz="2800" dirty="0" smtClean="0"/>
              <a:t> </a:t>
            </a:r>
          </a:p>
          <a:p>
            <a:pPr marL="0" indent="0" eaLnBrk="1" hangingPunct="1">
              <a:spcAft>
                <a:spcPct val="20000"/>
              </a:spcAft>
              <a:buFont typeface="Arial" pitchFamily="34" charset="0"/>
              <a:buNone/>
              <a:defRPr/>
            </a:pPr>
            <a:endParaRPr lang="pl-PL" sz="2800" dirty="0" smtClean="0"/>
          </a:p>
          <a:p>
            <a:pPr marL="514350" indent="-514350" eaLnBrk="1" hangingPunct="1">
              <a:spcAft>
                <a:spcPct val="20000"/>
              </a:spcAft>
              <a:buFont typeface="Arial" charset="0"/>
              <a:buNone/>
              <a:defRPr/>
            </a:pPr>
            <a:endParaRPr lang="pl-PL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Dziękuję za uwagę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24300" y="549275"/>
            <a:ext cx="4572000" cy="419100"/>
          </a:xfrm>
        </p:spPr>
        <p:txBody>
          <a:bodyPr>
            <a:normAutofit fontScale="90000"/>
          </a:bodyPr>
          <a:lstStyle/>
          <a:p>
            <a:pPr marL="609600" indent="-609600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 sz="4000" b="1" dirty="0" smtClean="0">
                <a:solidFill>
                  <a:srgbClr val="595959"/>
                </a:solidFill>
              </a:rPr>
              <a:t/>
            </a:r>
            <a:br>
              <a:rPr lang="pl-PL" sz="4000" b="1" dirty="0" smtClean="0">
                <a:solidFill>
                  <a:srgbClr val="595959"/>
                </a:solidFill>
              </a:rPr>
            </a:b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</p:txBody>
      </p:sp>
      <p:sp>
        <p:nvSpPr>
          <p:cNvPr id="4099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893175" cy="4105275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pl-PL" dirty="0" smtClean="0"/>
              <a:t>	Przedmiotem konkursu jest wyłonienie: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powiatów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partnerstw lokalnych</a:t>
            </a:r>
            <a:endParaRPr lang="pl-PL" dirty="0" smtClean="0"/>
          </a:p>
          <a:p>
            <a:pPr marL="0" indent="0" algn="ctr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pl-PL" dirty="0" smtClean="0"/>
              <a:t>do pilotażowego wdrożenia standardów usług  i modeli instytucji</a:t>
            </a:r>
            <a:endParaRPr lang="pl-PL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konkursie do pilotażu mogą wziąć udział gminy, powiaty i partnerstwa lokalne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terenu całej Polski.</a:t>
            </a:r>
            <a:endParaRPr lang="pl-PL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pl-PL" dirty="0" smtClean="0"/>
          </a:p>
        </p:txBody>
      </p:sp>
      <p:sp>
        <p:nvSpPr>
          <p:cNvPr id="32772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1989138"/>
            <a:ext cx="381635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07375" cy="4751387"/>
          </a:xfrm>
        </p:spPr>
        <p:txBody>
          <a:bodyPr/>
          <a:lstStyle/>
          <a:p>
            <a:pPr marL="514350" indent="-51435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2400" dirty="0" smtClean="0"/>
              <a:t>Standardy usług będą testowane w następujących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zakresach tematycznych:</a:t>
            </a:r>
          </a:p>
          <a:p>
            <a:pPr marL="514350" indent="-514350" algn="ctr">
              <a:spcBef>
                <a:spcPts val="0"/>
              </a:spcBef>
              <a:buFont typeface="Arial" pitchFamily="34" charset="0"/>
              <a:buNone/>
              <a:defRPr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Pomoc osobom dotkniętym przemocą w rodzinie: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Standard pracy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socjalnej z rodziną dotkniętą przemocą w rodzinie 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tandard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interwencji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kryzysowej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Pomoc rodzinie z dziećmi: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- Standard pracy socjalnej z rodziną z dziećmi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- Standard specjalistycznego poradnictwa dla rodzin                  	z dziećmi</a:t>
            </a:r>
          </a:p>
          <a:p>
            <a:pPr algn="just">
              <a:buFont typeface="Arial" pitchFamily="34" charset="0"/>
              <a:buChar char="•"/>
              <a:defRPr/>
            </a:pPr>
            <a:endParaRPr lang="pl-PL" sz="2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Font typeface="Arial" pitchFamily="34" charset="0"/>
              <a:buNone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07375" cy="4751387"/>
          </a:xfrm>
        </p:spPr>
        <p:txBody>
          <a:bodyPr/>
          <a:lstStyle/>
          <a:p>
            <a:pPr marL="514350" indent="-514350" algn="ctr">
              <a:spcBef>
                <a:spcPts val="0"/>
              </a:spcBef>
              <a:buFont typeface="Arial" pitchFamily="34" charset="0"/>
              <a:buNone/>
              <a:defRPr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4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Pomoc osobom starszym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Standard pracy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socjalnej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 osobą starszą</a:t>
            </a:r>
          </a:p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Standard usług opiekuńczych świadczonych dla osób starszych w miejscu zamieszkania</a:t>
            </a:r>
          </a:p>
          <a:p>
            <a:pPr lvl="1" algn="just">
              <a:buFont typeface="Arial" pitchFamily="34" charset="0"/>
              <a:buChar char="–"/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Pomoc osobom pozostającym bez pracy:</a:t>
            </a:r>
          </a:p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Standard pracy socjalnej z osobami pozostającymi bez pracy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Standard klubu integracji społecznej, ze szczególnym uwzględnieniem treningu pracy</a:t>
            </a:r>
          </a:p>
          <a:p>
            <a:pPr algn="just">
              <a:buFont typeface="Arial" pitchFamily="34" charset="0"/>
              <a:buChar char="•"/>
              <a:defRPr/>
            </a:pPr>
            <a:endParaRPr lang="pl-PL" sz="2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Font typeface="Arial" pitchFamily="34" charset="0"/>
              <a:buNone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zawartości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07375" cy="4751387"/>
          </a:xfrm>
        </p:spPr>
        <p:txBody>
          <a:bodyPr/>
          <a:lstStyle/>
          <a:p>
            <a:pPr marL="514350" indent="-514350" algn="ctr">
              <a:spcBef>
                <a:spcPts val="0"/>
              </a:spcBef>
              <a:buFont typeface="Arial" pitchFamily="34" charset="0"/>
              <a:buNone/>
              <a:defRPr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pl-PL" sz="24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Pomoc osobom </a:t>
            </a:r>
            <a:r>
              <a:rPr lang="pl-PL" sz="24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niepełnosprawnym: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pl-PL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Standard pracy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socjalnej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 osobą z niepełnosprawnością i jej rodziną, z uwzględnieniem osób z zaburzeniami psychicznymi</a:t>
            </a:r>
          </a:p>
          <a:p>
            <a:pPr algn="just">
              <a:defRPr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Standard specjalistycznego poradnictwa dla osób z niepełnosprawnością i ich rodzin, z uwzględnieniem osób z zaburzeniami psychicznymi</a:t>
            </a:r>
          </a:p>
          <a:p>
            <a:pPr lvl="1" algn="just">
              <a:buFont typeface="Arial" pitchFamily="34" charset="0"/>
              <a:buChar char="–"/>
              <a:defRPr/>
            </a:pP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pl-PL" sz="2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–"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Font typeface="Arial" pitchFamily="34" charset="0"/>
              <a:buNone/>
              <a:defRPr/>
            </a:pPr>
            <a:endParaRPr lang="pl-P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80400" cy="4679950"/>
          </a:xfrm>
        </p:spPr>
        <p:txBody>
          <a:bodyPr anchor="t"/>
          <a:lstStyle/>
          <a:p>
            <a:pPr algn="ctr">
              <a:buFont typeface="Arial" pitchFamily="34" charset="0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testowania należy wybrać </a:t>
            </a:r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minimum dwie usługi z w. w. zakresów tematycznych, 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które będą realizowane w oparciu o wybrany model realizacji usług o określonym standardzie: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realizacji usług o określonym standardzie w gminie;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realizacji usług o określonym standardzie w </a:t>
            </a:r>
            <a:r>
              <a:rPr lang="pl-PL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powiecie;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realizacji usług o określonym standardzie w </a:t>
            </a:r>
            <a:r>
              <a:rPr lang="pl-PL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miastach na prawach powiatu.</a:t>
            </a:r>
            <a:endParaRPr lang="pl-PL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pl-PL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pl-PL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404813"/>
            <a:ext cx="8713788" cy="572135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Wyjątki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pl-PL" sz="2800" dirty="0" smtClean="0"/>
              <a:t>Powiat</a:t>
            </a:r>
          </a:p>
          <a:p>
            <a:pPr marL="914400" lvl="1" indent="-514350">
              <a:defRPr/>
            </a:pPr>
            <a:r>
              <a:rPr lang="pl-PL" sz="2400" dirty="0" smtClean="0"/>
              <a:t>nie obowiązuje reguła testowania wszystkich usług z zakresów tematycznych przy wyborze usługi z zakresu niepełnosprawności i rodzin z dziećmi (obowiązujący warunek testowania min. 2 usług)</a:t>
            </a:r>
          </a:p>
          <a:p>
            <a:pPr marL="0" indent="0">
              <a:buFont typeface="Arial" charset="0"/>
              <a:buNone/>
              <a:defRPr/>
            </a:pPr>
            <a:r>
              <a:rPr lang="pl-PL" dirty="0" smtClean="0"/>
              <a:t>2. CIS</a:t>
            </a:r>
          </a:p>
          <a:p>
            <a:pPr marL="914400" lvl="1" indent="-514350">
              <a:defRPr/>
            </a:pPr>
            <a:r>
              <a:rPr lang="pl-PL" sz="2400" dirty="0"/>
              <a:t>w</a:t>
            </a:r>
            <a:r>
              <a:rPr lang="pl-PL" sz="2400" dirty="0" smtClean="0"/>
              <a:t> przypadku </a:t>
            </a:r>
            <a:r>
              <a:rPr lang="pl-PL" sz="2400" dirty="0"/>
              <a:t>gmin, które zadeklarują testowanie modelu-standardu </a:t>
            </a:r>
            <a:r>
              <a:rPr lang="pl-PL" sz="2400" dirty="0" smtClean="0"/>
              <a:t>CIS, </a:t>
            </a:r>
            <a:r>
              <a:rPr lang="pl-PL" sz="2400" dirty="0"/>
              <a:t>nie są one </a:t>
            </a:r>
            <a:r>
              <a:rPr lang="pl-PL" sz="2400" dirty="0" smtClean="0"/>
              <a:t>obowiązane do </a:t>
            </a:r>
            <a:r>
              <a:rPr lang="pl-PL" sz="2400" dirty="0"/>
              <a:t>testowania równorzędnie </a:t>
            </a:r>
            <a:r>
              <a:rPr lang="pl-PL" sz="2400" dirty="0" smtClean="0"/>
              <a:t>modelu </a:t>
            </a:r>
            <a:r>
              <a:rPr lang="pl-PL" sz="2400" dirty="0"/>
              <a:t>realizacji usługi o określonym </a:t>
            </a:r>
            <a:r>
              <a:rPr lang="pl-PL" sz="2400" dirty="0" smtClean="0"/>
              <a:t>standardzie, jeśli </a:t>
            </a:r>
            <a:r>
              <a:rPr lang="pl-PL" sz="2400" dirty="0"/>
              <a:t>ich działania skupią się jedynie na działalności CIS.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y w Pomoc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y1">
  <a:themeElements>
    <a:clrScheme name="Standard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y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y w Pomoc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andardy1">
  <a:themeElements>
    <a:clrScheme name="Standard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y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Standardy w Pomocy</Template>
  <TotalTime>1750</TotalTime>
  <Words>750</Words>
  <Application>Microsoft Office PowerPoint</Application>
  <PresentationFormat>Pokaz na ekranie (4:3)</PresentationFormat>
  <Paragraphs>142</Paragraphs>
  <Slides>21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28</vt:i4>
      </vt:variant>
      <vt:variant>
        <vt:lpstr>Tytuły slajdów</vt:lpstr>
      </vt:variant>
      <vt:variant>
        <vt:i4>21</vt:i4>
      </vt:variant>
    </vt:vector>
  </HeadingPairs>
  <TitlesOfParts>
    <vt:vector size="53" baseType="lpstr">
      <vt:lpstr>Calibri</vt:lpstr>
      <vt:lpstr>Arial</vt:lpstr>
      <vt:lpstr>Times New Roman</vt:lpstr>
      <vt:lpstr>Bradley Hand ITC</vt:lpstr>
      <vt:lpstr>Standardy w Pomocy</vt:lpstr>
      <vt:lpstr>Standardy1</vt:lpstr>
      <vt:lpstr>1_Standardy w Pomocy</vt:lpstr>
      <vt:lpstr>1_Standardy1</vt:lpstr>
      <vt:lpstr>2_Standardy1</vt:lpstr>
      <vt:lpstr>3_Standardy1</vt:lpstr>
      <vt:lpstr>4_Standardy1</vt:lpstr>
      <vt:lpstr>5_Standardy1</vt:lpstr>
      <vt:lpstr>6_Standardy1</vt:lpstr>
      <vt:lpstr>7_Standardy1</vt:lpstr>
      <vt:lpstr>8_Standardy1</vt:lpstr>
      <vt:lpstr>9_Standardy1</vt:lpstr>
      <vt:lpstr>10_Standardy1</vt:lpstr>
      <vt:lpstr>11_Standardy1</vt:lpstr>
      <vt:lpstr>12_Standardy1</vt:lpstr>
      <vt:lpstr>13_Standardy1</vt:lpstr>
      <vt:lpstr>14_Standardy1</vt:lpstr>
      <vt:lpstr>15_Standardy1</vt:lpstr>
      <vt:lpstr>16_Standardy1</vt:lpstr>
      <vt:lpstr>17_Standardy1</vt:lpstr>
      <vt:lpstr>18_Standardy1</vt:lpstr>
      <vt:lpstr>19_Standardy1</vt:lpstr>
      <vt:lpstr>20_Standardy1</vt:lpstr>
      <vt:lpstr>21_Standardy1</vt:lpstr>
      <vt:lpstr>22_Standardy1</vt:lpstr>
      <vt:lpstr>23_Standardy1</vt:lpstr>
      <vt:lpstr>24_Standardy1</vt:lpstr>
      <vt:lpstr>25_Standardy1</vt:lpstr>
      <vt:lpstr>„TWORZENIE I ROZWIJANIE STANDARDÓW USŁUG POMOCY I INTEGRACJI SPOŁECZNEJ” </vt:lpstr>
      <vt:lpstr>Slajd 2</vt:lpstr>
      <vt:lpstr>   </vt:lpstr>
      <vt:lpstr>Slajd 4</vt:lpstr>
      <vt:lpstr>Slajd 5</vt:lpstr>
      <vt:lpstr>Slajd 6</vt:lpstr>
      <vt:lpstr>Slajd 7</vt:lpstr>
      <vt:lpstr>Slajd 8</vt:lpstr>
      <vt:lpstr>Slajd 9</vt:lpstr>
      <vt:lpstr>Konkurs – etap I</vt:lpstr>
      <vt:lpstr>Slajd 11</vt:lpstr>
      <vt:lpstr>Slajd 12</vt:lpstr>
      <vt:lpstr>Slajd 13</vt:lpstr>
      <vt:lpstr>Slajd 14</vt:lpstr>
      <vt:lpstr>Konkurs – etap II</vt:lpstr>
      <vt:lpstr>Slajd 16</vt:lpstr>
      <vt:lpstr>Slajd 17</vt:lpstr>
      <vt:lpstr>Slajd 18</vt:lpstr>
      <vt:lpstr>Slajd 19</vt:lpstr>
      <vt:lpstr>Slajd 20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Denako</dc:creator>
  <cp:lastModifiedBy>Katarzyna Gierczycka</cp:lastModifiedBy>
  <cp:revision>245</cp:revision>
  <dcterms:created xsi:type="dcterms:W3CDTF">2011-02-02T12:36:13Z</dcterms:created>
  <dcterms:modified xsi:type="dcterms:W3CDTF">2011-12-19T10:31:50Z</dcterms:modified>
</cp:coreProperties>
</file>