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59" r:id="rId4"/>
    <p:sldId id="281" r:id="rId5"/>
    <p:sldId id="300" r:id="rId6"/>
    <p:sldId id="282" r:id="rId7"/>
    <p:sldId id="286" r:id="rId8"/>
    <p:sldId id="285" r:id="rId9"/>
    <p:sldId id="287" r:id="rId10"/>
    <p:sldId id="289" r:id="rId11"/>
    <p:sldId id="288" r:id="rId12"/>
    <p:sldId id="290" r:id="rId13"/>
    <p:sldId id="291" r:id="rId14"/>
    <p:sldId id="270" r:id="rId15"/>
    <p:sldId id="279" r:id="rId16"/>
    <p:sldId id="292" r:id="rId17"/>
    <p:sldId id="293" r:id="rId18"/>
    <p:sldId id="294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74B59-DC0B-475B-940C-102C84B35C0E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454E2-1DB4-4C8C-BB38-D5F99A5C48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5BBED-885C-4B79-9038-C4B1BFD195D0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EF777-A061-4A28-BB2E-3A135FE3BA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CF5AF-5D93-4D87-A24C-372E1469AFAB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ED75A-C38C-4066-8190-65CB1AC1A4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2719C-887D-4AAD-B268-064342AD4514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14B12-409C-4BF5-A875-B5CD45C2F0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77446-419E-47E5-9C7F-5756D93A6E1F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7C825-0540-41A9-B869-1855D7BDFB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53B31-53BC-486D-9A06-FA334050245B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3AA1-9DEE-4F27-B677-45E05B8093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2CB33-A5AA-4DEB-9295-6B3EFEA4DACA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2D6E8-0B58-44A4-AB24-CB7A921AF2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D79B3-EF93-429F-A0D8-08D71423F9D0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0940D-FE8D-4334-ACFF-3A7B1DECB2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F05AD-3AE3-4378-9DB9-0B2779C41531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BE7E1-7335-4949-93B3-527C01A3FD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1FFA8-CBDF-4500-9EC3-2B4DE32672C3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6DAAB-9FA9-411D-927F-0CE1422971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63BC9-4761-4934-9AAC-0AD288BCC335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9885B-2561-40B6-B697-56B4DE2DA5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BA7DAC4C-BA11-498B-83FF-2BE7766B2D72}" type="datetimeFigureOut">
              <a:rPr lang="pl-PL"/>
              <a:pPr>
                <a:defRPr/>
              </a:pPr>
              <a:t>2011-12-19</a:t>
            </a:fld>
            <a:endParaRPr lang="pl-PL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9E1402D-3DC5-46AA-A470-EC69E910F1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ytuł 1"/>
          <p:cNvSpPr>
            <a:spLocks noGrp="1"/>
          </p:cNvSpPr>
          <p:nvPr>
            <p:ph type="ctrTitle" idx="4294967295"/>
          </p:nvPr>
        </p:nvSpPr>
        <p:spPr>
          <a:xfrm>
            <a:off x="684213" y="1196975"/>
            <a:ext cx="7772400" cy="3960813"/>
          </a:xfrm>
        </p:spPr>
        <p:txBody>
          <a:bodyPr/>
          <a:lstStyle/>
          <a:p>
            <a:pPr eaLnBrk="1" hangingPunct="1"/>
            <a:r>
              <a:rPr lang="pl-PL" sz="3200" b="1" smtClean="0">
                <a:solidFill>
                  <a:srgbClr val="17375E"/>
                </a:solidFill>
              </a:rPr>
              <a:t>Modelu realizacji usług o określonym standardzie w powiecie – piecza zastępcza</a:t>
            </a:r>
            <a:r>
              <a:rPr lang="pl-PL" sz="3200" b="1" smtClean="0"/>
              <a:t/>
            </a:r>
            <a:br>
              <a:rPr lang="pl-PL" sz="3200" b="1" smtClean="0"/>
            </a:br>
            <a:r>
              <a:rPr lang="pl-PL" sz="3200" b="1" smtClean="0"/>
              <a:t/>
            </a:r>
            <a:br>
              <a:rPr lang="pl-PL" sz="3200" b="1" smtClean="0"/>
            </a:br>
            <a:r>
              <a:rPr lang="pl-PL" sz="2400" smtClean="0"/>
              <a:t>zadanie 2 </a:t>
            </a:r>
            <a:r>
              <a:rPr lang="pl-PL" sz="2400" i="1" smtClean="0"/>
              <a:t>Działania w zakresie wdrażania standardów pracy socjalnej i funkcjonowania pomocy i integracji społecznej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3200" b="1" smtClean="0"/>
          </a:p>
        </p:txBody>
      </p:sp>
      <p:sp>
        <p:nvSpPr>
          <p:cNvPr id="2052" name="Podtytuł 2"/>
          <p:cNvSpPr>
            <a:spLocks noGrp="1"/>
          </p:cNvSpPr>
          <p:nvPr>
            <p:ph type="subTitle" idx="4294967295"/>
          </p:nvPr>
        </p:nvSpPr>
        <p:spPr>
          <a:xfrm>
            <a:off x="1301750" y="5300663"/>
            <a:ext cx="6400800" cy="5762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pl-PL" sz="2800" i="1" smtClean="0">
                <a:solidFill>
                  <a:srgbClr val="17375E"/>
                </a:solidFill>
              </a:rPr>
              <a:t>Alicja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ytuł 1"/>
          <p:cNvSpPr>
            <a:spLocks noGrp="1"/>
          </p:cNvSpPr>
          <p:nvPr>
            <p:ph type="subTitle" idx="4294967295"/>
          </p:nvPr>
        </p:nvSpPr>
        <p:spPr>
          <a:xfrm>
            <a:off x="1571625" y="1214438"/>
            <a:ext cx="6143625" cy="857250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pl-PL" sz="4000" b="1" smtClean="0">
                <a:solidFill>
                  <a:srgbClr val="002060"/>
                </a:solidFill>
              </a:rPr>
              <a:t>KOORDYNATOR = LIDER</a:t>
            </a:r>
          </a:p>
        </p:txBody>
      </p:sp>
      <p:sp>
        <p:nvSpPr>
          <p:cNvPr id="21" name="Siedmiokąt 20"/>
          <p:cNvSpPr/>
          <p:nvPr/>
        </p:nvSpPr>
        <p:spPr>
          <a:xfrm>
            <a:off x="3500438" y="2286000"/>
            <a:ext cx="2143125" cy="1928813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600" b="1" dirty="0"/>
              <a:t>!</a:t>
            </a:r>
          </a:p>
        </p:txBody>
      </p:sp>
      <p:sp>
        <p:nvSpPr>
          <p:cNvPr id="22" name="Tytuł 1"/>
          <p:cNvSpPr txBox="1">
            <a:spLocks/>
          </p:cNvSpPr>
          <p:nvPr/>
        </p:nvSpPr>
        <p:spPr>
          <a:xfrm>
            <a:off x="1116013" y="4724400"/>
            <a:ext cx="7389812" cy="857250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4000" b="1" dirty="0">
                <a:solidFill>
                  <a:srgbClr val="002060"/>
                </a:solidFill>
                <a:latin typeface="+mn-lt"/>
                <a:cs typeface="+mn-cs"/>
              </a:rPr>
              <a:t>opinia biegłego art. 75 § 1 Kpa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ytuł 1"/>
          <p:cNvSpPr>
            <a:spLocks noGrp="1"/>
          </p:cNvSpPr>
          <p:nvPr>
            <p:ph type="ctrTitle" idx="4294967295"/>
          </p:nvPr>
        </p:nvSpPr>
        <p:spPr>
          <a:xfrm>
            <a:off x="468313" y="1052513"/>
            <a:ext cx="8064500" cy="14287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l-PL" sz="2800" smtClean="0">
                <a:solidFill>
                  <a:srgbClr val="002060"/>
                </a:solidFill>
              </a:rPr>
              <a:t/>
            </a:r>
            <a:br>
              <a:rPr lang="pl-PL" sz="2800" smtClean="0">
                <a:solidFill>
                  <a:srgbClr val="002060"/>
                </a:solidFill>
              </a:rPr>
            </a:br>
            <a:r>
              <a:rPr lang="pl-PL" sz="2800" smtClean="0">
                <a:solidFill>
                  <a:srgbClr val="002060"/>
                </a:solidFill>
              </a:rPr>
              <a:t>Rodzaje informacji przekazywanych przez koordynatora pieczy zastępczej pracownikowi ds. świadczeń</a:t>
            </a:r>
            <a:endParaRPr lang="pl-PL" sz="2800" b="1" smtClean="0">
              <a:solidFill>
                <a:srgbClr val="002060"/>
              </a:solidFill>
            </a:endParaRPr>
          </a:p>
        </p:txBody>
      </p:sp>
      <p:sp>
        <p:nvSpPr>
          <p:cNvPr id="12292" name="Podtytuł 2"/>
          <p:cNvSpPr>
            <a:spLocks noGrp="1"/>
          </p:cNvSpPr>
          <p:nvPr>
            <p:ph type="subTitle" idx="4294967295"/>
          </p:nvPr>
        </p:nvSpPr>
        <p:spPr>
          <a:xfrm>
            <a:off x="900113" y="2781300"/>
            <a:ext cx="7500937" cy="366395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pl-PL" sz="2400" i="1" smtClean="0">
                <a:solidFill>
                  <a:srgbClr val="002060"/>
                </a:solidFill>
              </a:rPr>
              <a:t>opinia koordynatora o zasadności przyznania pomocy np. pokrycie kosztów remontu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pl-PL" sz="2400" i="1" smtClean="0">
                <a:solidFill>
                  <a:srgbClr val="002060"/>
                </a:solidFill>
              </a:rPr>
              <a:t>opinia o IPU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pl-PL" sz="2400" i="1" smtClean="0">
                <a:solidFill>
                  <a:srgbClr val="002060"/>
                </a:solidFill>
              </a:rPr>
              <a:t>informacja o realizacji lub nie IPU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pl-PL" sz="2400" i="1" smtClean="0">
                <a:solidFill>
                  <a:srgbClr val="002060"/>
                </a:solidFill>
              </a:rPr>
              <a:t>informacje o faktach mogących świadczyć o marnotrawieniu,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pl-PL" sz="2400" i="1" smtClean="0">
                <a:solidFill>
                  <a:srgbClr val="002060"/>
                </a:solidFill>
              </a:rPr>
              <a:t>informacje o istotnych dla postępowania faktach</a:t>
            </a:r>
            <a:endParaRPr lang="pl-PL" sz="2400" i="1" smtClean="0">
              <a:solidFill>
                <a:srgbClr val="215968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Tx/>
              <a:buNone/>
            </a:pPr>
            <a:endParaRPr lang="pl-PL" sz="2400" i="1" smtClean="0">
              <a:solidFill>
                <a:srgbClr val="2159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ytuł 1"/>
          <p:cNvSpPr>
            <a:spLocks noGrp="1"/>
          </p:cNvSpPr>
          <p:nvPr>
            <p:ph type="ctrTitle" idx="4294967295"/>
          </p:nvPr>
        </p:nvSpPr>
        <p:spPr>
          <a:xfrm>
            <a:off x="1187450" y="1125538"/>
            <a:ext cx="6583363" cy="7143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l-PL" sz="2800" smtClean="0">
                <a:solidFill>
                  <a:srgbClr val="002060"/>
                </a:solidFill>
              </a:rPr>
              <a:t>Zadania pracownika ds. świadczeń</a:t>
            </a:r>
            <a:endParaRPr lang="pl-PL" sz="2800" b="1" smtClean="0">
              <a:solidFill>
                <a:srgbClr val="002060"/>
              </a:solidFill>
            </a:endParaRPr>
          </a:p>
        </p:txBody>
      </p:sp>
      <p:sp>
        <p:nvSpPr>
          <p:cNvPr id="13316" name="Podtytuł 2"/>
          <p:cNvSpPr>
            <a:spLocks noGrp="1"/>
          </p:cNvSpPr>
          <p:nvPr>
            <p:ph type="subTitle" idx="4294967295"/>
          </p:nvPr>
        </p:nvSpPr>
        <p:spPr>
          <a:xfrm>
            <a:off x="539750" y="1785938"/>
            <a:ext cx="8135938" cy="450056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pl-PL" sz="2000" i="1" smtClean="0">
                <a:solidFill>
                  <a:srgbClr val="002060"/>
                </a:solidFill>
              </a:rPr>
              <a:t>badanie, czy spełnione są warunki do przyznania świadczeń dla rodzin zastępczych (w art. 80, 81, 83, 84 ) oraz osób usamodzielnianych (art. 140-143, 145-149)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pl-PL" sz="2000" i="1" smtClean="0">
                <a:solidFill>
                  <a:srgbClr val="002060"/>
                </a:solidFill>
              </a:rPr>
              <a:t>ustalenie okoliczności, których zbadanie jest niezbędne do określenia rozmiaru świadczenia – zasada uznaniowości i indywidualizacji – (art. 81, 83, 84, 146 ust. 7, 149 ust.3)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pl-PL" sz="2000" i="1" smtClean="0">
                <a:solidFill>
                  <a:srgbClr val="002060"/>
                </a:solidFill>
              </a:rPr>
              <a:t>badanie czy wychowanek pieczy zastępczej realizuje proces usamodzielniania – zasada aktywizacyjnej formuły świadczeń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pl-PL" sz="2000" i="1" smtClean="0">
                <a:solidFill>
                  <a:srgbClr val="002060"/>
                </a:solidFill>
              </a:rPr>
              <a:t>ustalanie czy nie były lub nie są (nie będą) marnotrawione przyznane świadczenia (art. 88 ust. 6; 151 ust. 3) – zasada prawidłowego wykorzystania świadczeń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pl-PL" sz="2000" i="1" smtClean="0">
                <a:solidFill>
                  <a:srgbClr val="002060"/>
                </a:solidFill>
              </a:rPr>
              <a:t>aktywna postawa pracownika ds. świadczeń - art. 75 kpa – badanie w miejscu zamieszkania klienta, pomoc w gromadzeniu dokumentów</a:t>
            </a:r>
            <a:endParaRPr lang="pl-PL" sz="2000" i="1" smtClean="0">
              <a:solidFill>
                <a:srgbClr val="215968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pl-PL" sz="2000" i="1" smtClean="0">
              <a:solidFill>
                <a:srgbClr val="2159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ytuł 1"/>
          <p:cNvSpPr>
            <a:spLocks noGrp="1"/>
          </p:cNvSpPr>
          <p:nvPr>
            <p:ph type="ctrTitle" idx="4294967295"/>
          </p:nvPr>
        </p:nvSpPr>
        <p:spPr>
          <a:xfrm>
            <a:off x="2120900" y="188913"/>
            <a:ext cx="6843713" cy="64293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l-PL" sz="2000" b="1" smtClean="0">
                <a:solidFill>
                  <a:srgbClr val="002060"/>
                </a:solidFill>
              </a:rPr>
              <a:t>POSTĘPOWANIE W SPRAWIE PRZYZNANIA ŚWIADCZEŃ DLA RODZIN ZASTĘPCZYCH I OSÓB USAMODZIELNIANYCH</a:t>
            </a:r>
          </a:p>
        </p:txBody>
      </p:sp>
      <p:sp>
        <p:nvSpPr>
          <p:cNvPr id="14340" name="Podtytuł 2"/>
          <p:cNvSpPr>
            <a:spLocks noGrp="1"/>
          </p:cNvSpPr>
          <p:nvPr>
            <p:ph type="subTitle" idx="4294967295"/>
          </p:nvPr>
        </p:nvSpPr>
        <p:spPr>
          <a:xfrm>
            <a:off x="539750" y="1125538"/>
            <a:ext cx="8286750" cy="5143500"/>
          </a:xfrm>
        </p:spPr>
        <p:txBody>
          <a:bodyPr/>
          <a:lstStyle/>
          <a:p>
            <a:pPr marL="457200" indent="-457200" eaLnBrk="1" hangingPunct="1">
              <a:buFontTx/>
              <a:buNone/>
            </a:pPr>
            <a:endParaRPr lang="pl-PL" sz="2400" i="1" smtClean="0">
              <a:solidFill>
                <a:srgbClr val="215968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143000" y="1714500"/>
            <a:ext cx="2500313" cy="7858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</a:rPr>
              <a:t>PRACOWNIK DS. ŚWIADCZEŃ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6429375" y="1643063"/>
            <a:ext cx="2357438" cy="85725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chemeClr val="tx2"/>
                </a:solidFill>
              </a:rPr>
              <a:t>RODZINY ZASTĘPCZE I OSOBY USAMODZIELNIANE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7643813" y="3857625"/>
            <a:ext cx="1214437" cy="18573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</a:rPr>
              <a:t>KOORDYNATOR R.P.Z.</a:t>
            </a:r>
          </a:p>
        </p:txBody>
      </p:sp>
      <p:cxnSp>
        <p:nvCxnSpPr>
          <p:cNvPr id="11" name="Łącznik prosty ze strzałką 10"/>
          <p:cNvCxnSpPr/>
          <p:nvPr/>
        </p:nvCxnSpPr>
        <p:spPr>
          <a:xfrm rot="10800000">
            <a:off x="3643313" y="2214563"/>
            <a:ext cx="2786062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rostokąt 11"/>
          <p:cNvSpPr/>
          <p:nvPr/>
        </p:nvSpPr>
        <p:spPr>
          <a:xfrm>
            <a:off x="4000500" y="1857375"/>
            <a:ext cx="1928813" cy="28575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b="1">
                <a:solidFill>
                  <a:schemeClr val="tx1"/>
                </a:solidFill>
              </a:rPr>
              <a:t>ZŁOŻENIE WNIOSKU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1071563" y="2857500"/>
            <a:ext cx="350043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/>
              <a:t>USTALENIE WARUNKÓW KONIECZNYCH DO PRZYZNANIA ŚWIADCZENIA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3643313" y="3857625"/>
            <a:ext cx="150018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/>
              <a:t>KONIECZNA INFORMACJA KOORDYNATORA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5715000" y="3857625"/>
            <a:ext cx="14287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/>
              <a:t>SKIEROWANIE DO KOORDYNATORA</a:t>
            </a:r>
          </a:p>
        </p:txBody>
      </p:sp>
      <p:cxnSp>
        <p:nvCxnSpPr>
          <p:cNvPr id="25" name="Łącznik prosty ze strzałką 24"/>
          <p:cNvCxnSpPr/>
          <p:nvPr/>
        </p:nvCxnSpPr>
        <p:spPr>
          <a:xfrm rot="5400000">
            <a:off x="3892550" y="36798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>
            <a:stCxn id="22" idx="3"/>
            <a:endCxn id="23" idx="1"/>
          </p:cNvCxnSpPr>
          <p:nvPr/>
        </p:nvCxnSpPr>
        <p:spPr>
          <a:xfrm>
            <a:off x="5143500" y="4286250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stokąt 27"/>
          <p:cNvSpPr/>
          <p:nvPr/>
        </p:nvSpPr>
        <p:spPr>
          <a:xfrm>
            <a:off x="1071563" y="5000625"/>
            <a:ext cx="2428875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/>
              <a:t>WYDANIE DECYZJI ADMINISTRACYJNEJ</a:t>
            </a:r>
          </a:p>
        </p:txBody>
      </p:sp>
      <p:cxnSp>
        <p:nvCxnSpPr>
          <p:cNvPr id="30" name="Łącznik prosty ze strzałką 29"/>
          <p:cNvCxnSpPr>
            <a:stCxn id="7" idx="2"/>
          </p:cNvCxnSpPr>
          <p:nvPr/>
        </p:nvCxnSpPr>
        <p:spPr>
          <a:xfrm rot="5400000">
            <a:off x="2196307" y="2661444"/>
            <a:ext cx="357187" cy="34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>
            <a:stCxn id="21" idx="2"/>
          </p:cNvCxnSpPr>
          <p:nvPr/>
        </p:nvCxnSpPr>
        <p:spPr>
          <a:xfrm rot="16200000" flipH="1">
            <a:off x="2089150" y="4232276"/>
            <a:ext cx="1500187" cy="36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>
            <a:stCxn id="23" idx="3"/>
          </p:cNvCxnSpPr>
          <p:nvPr/>
        </p:nvCxnSpPr>
        <p:spPr>
          <a:xfrm>
            <a:off x="7143750" y="4286250"/>
            <a:ext cx="50006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 rot="10800000">
            <a:off x="3500438" y="5500688"/>
            <a:ext cx="414337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Prostokąt 41"/>
          <p:cNvSpPr/>
          <p:nvPr/>
        </p:nvSpPr>
        <p:spPr>
          <a:xfrm>
            <a:off x="3857625" y="5643563"/>
            <a:ext cx="3571875" cy="6429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dirty="0">
                <a:solidFill>
                  <a:srgbClr val="FF0000"/>
                </a:solidFill>
              </a:rPr>
              <a:t>INFORMACJE KOORDYNATORA NP. O WYKORZYSTANIU SWIADCZEŃ, REALIZACJI IPU, ZASADNOSCI PRZYZNANIA ŚWIADCZENIA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Podtytuł 2"/>
          <p:cNvSpPr>
            <a:spLocks noGrp="1"/>
          </p:cNvSpPr>
          <p:nvPr>
            <p:ph type="subTitle" idx="4294967295"/>
          </p:nvPr>
        </p:nvSpPr>
        <p:spPr>
          <a:xfrm>
            <a:off x="1357313" y="2122488"/>
            <a:ext cx="7572375" cy="38163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pl-PL" sz="900" b="1" i="1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pl-PL" sz="2400" b="1" i="1" smtClean="0">
                <a:solidFill>
                  <a:schemeClr val="tx2"/>
                </a:solidFill>
              </a:rPr>
              <a:t>UZNANIOWOŚCI I  INDYWIDUALIZACJI ŚWIADCZEŃ</a:t>
            </a:r>
          </a:p>
          <a:p>
            <a:pPr marL="0" indent="0" eaLnBrk="1" hangingPunct="1">
              <a:buFontTx/>
              <a:buNone/>
            </a:pPr>
            <a:endParaRPr lang="pl-PL" sz="1600" b="1" i="1" smtClean="0">
              <a:solidFill>
                <a:schemeClr val="tx2"/>
              </a:solidFill>
            </a:endParaRPr>
          </a:p>
          <a:p>
            <a:pPr marL="0" indent="0" eaLnBrk="1" hangingPunct="1">
              <a:buFontTx/>
              <a:buNone/>
            </a:pPr>
            <a:endParaRPr lang="pl-PL" sz="1600" b="1" i="1" smtClean="0">
              <a:solidFill>
                <a:schemeClr val="tx2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pl-PL" sz="2400" b="1" i="1" smtClean="0">
                <a:solidFill>
                  <a:schemeClr val="tx2"/>
                </a:solidFill>
              </a:rPr>
              <a:t>AKTYWIZACYJNEJ FORMUŁY ŚWIADCZEŃ</a:t>
            </a:r>
            <a:endParaRPr lang="pl-PL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pl-PL" sz="1800" b="1" i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endParaRPr lang="pl-PL" sz="2000" b="1" i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pl-PL" sz="2400" b="1" i="1" smtClean="0">
                <a:solidFill>
                  <a:schemeClr val="tx2"/>
                </a:solidFill>
              </a:rPr>
              <a:t>NIEMARNOTRAWIENIA ŚWIADCZEŃ</a:t>
            </a:r>
          </a:p>
        </p:txBody>
      </p:sp>
      <p:sp>
        <p:nvSpPr>
          <p:cNvPr id="15" name="Tytuł 1"/>
          <p:cNvSpPr txBox="1">
            <a:spLocks/>
          </p:cNvSpPr>
          <p:nvPr/>
        </p:nvSpPr>
        <p:spPr>
          <a:xfrm>
            <a:off x="1042988" y="1196975"/>
            <a:ext cx="7286625" cy="857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l-PL" sz="2000" b="1" dirty="0" smtClean="0"/>
              <a:t>ZASADY STOSOWANE W POSTĘPOWANIU ADMINISTRACYJNYM W RAMACH SYSTEMU PIECZY ZASTĘPCZEJ</a:t>
            </a:r>
            <a:endParaRPr lang="pl-PL" sz="2000" b="1" dirty="0"/>
          </a:p>
        </p:txBody>
      </p:sp>
      <p:sp>
        <p:nvSpPr>
          <p:cNvPr id="28" name="Elipsa 27"/>
          <p:cNvSpPr/>
          <p:nvPr/>
        </p:nvSpPr>
        <p:spPr>
          <a:xfrm>
            <a:off x="642938" y="2428875"/>
            <a:ext cx="587375" cy="54451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1400"/>
              </a:spcBef>
              <a:spcAft>
                <a:spcPts val="1000"/>
              </a:spcAft>
              <a:defRPr/>
            </a:pPr>
            <a:r>
              <a:rPr lang="pl-PL" sz="1600" b="1" dirty="0">
                <a:latin typeface="Calibri"/>
                <a:ea typeface="Calibri"/>
                <a:cs typeface="Times New Roman"/>
              </a:rPr>
              <a:t>I</a:t>
            </a:r>
            <a:endParaRPr lang="pl-PL" sz="1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642938" y="3357563"/>
            <a:ext cx="587375" cy="54451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1400"/>
              </a:spcBef>
              <a:spcAft>
                <a:spcPts val="1000"/>
              </a:spcAft>
              <a:defRPr/>
            </a:pPr>
            <a:r>
              <a:rPr lang="pl-PL" sz="1600" b="1" dirty="0">
                <a:latin typeface="Calibri"/>
                <a:ea typeface="Calibri"/>
                <a:cs typeface="Times New Roman"/>
              </a:rPr>
              <a:t>II</a:t>
            </a:r>
            <a:endParaRPr lang="pl-PL" sz="16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714375" y="4429125"/>
            <a:ext cx="587375" cy="54451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ct val="115000"/>
              </a:lnSpc>
              <a:spcBef>
                <a:spcPts val="1400"/>
              </a:spcBef>
              <a:spcAft>
                <a:spcPts val="1000"/>
              </a:spcAft>
              <a:defRPr/>
            </a:pPr>
            <a:r>
              <a:rPr lang="pl-PL" sz="1600" b="1" dirty="0">
                <a:latin typeface="Calibri"/>
                <a:ea typeface="Calibri"/>
                <a:cs typeface="Times New Roman"/>
              </a:rPr>
              <a:t>III</a:t>
            </a:r>
            <a:endParaRPr lang="pl-PL" sz="16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ytuł 1"/>
          <p:cNvSpPr txBox="1">
            <a:spLocks/>
          </p:cNvSpPr>
          <p:nvPr/>
        </p:nvSpPr>
        <p:spPr bwMode="auto">
          <a:xfrm>
            <a:off x="3276600" y="260350"/>
            <a:ext cx="4429125" cy="512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2000" b="1">
                <a:latin typeface="Calibri" pitchFamily="34" charset="0"/>
              </a:rPr>
              <a:t>RODZINY ZASTĘPCZE – ZASADY CZ. 1</a:t>
            </a:r>
          </a:p>
        </p:txBody>
      </p:sp>
      <p:graphicFrame>
        <p:nvGraphicFramePr>
          <p:cNvPr id="25" name="Tabela 24"/>
          <p:cNvGraphicFramePr>
            <a:graphicFrameLocks noGrp="1"/>
          </p:cNvGraphicFramePr>
          <p:nvPr/>
        </p:nvGraphicFramePr>
        <p:xfrm>
          <a:off x="357188" y="1143000"/>
          <a:ext cx="8572500" cy="4625975"/>
        </p:xfrm>
        <a:graphic>
          <a:graphicData uri="http://schemas.openxmlformats.org/drawingml/2006/table">
            <a:tbl>
              <a:tblPr/>
              <a:tblGrid>
                <a:gridCol w="2251075"/>
                <a:gridCol w="1162050"/>
                <a:gridCol w="1582737"/>
                <a:gridCol w="1192213"/>
                <a:gridCol w="1193800"/>
                <a:gridCol w="1190625"/>
              </a:tblGrid>
              <a:tr h="1163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rodzaj świadczenia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podstawa prawna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rodzaj informacji przekazywanych przez koordynatora w postępowaniu administracyjnym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 aktywizacyjnej formuły  świadczenia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 uznaniowości i indywidualizacji świadczenia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niemarnotrawienia świadczenia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świadczenie na pokrycie kosztów utrzymania dziecka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80 ust 1, 88 ust. 5 i 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 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dodatki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81, 88 ust. 5 i 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dofinansowanie do wypoczynku dziecka w wieku od 6. do 18. roku życia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83 ust. 1 pkt. 1, 88 ust. 5 i 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63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świadczenie na pokrycie niezbędnych wydatków związanych z potrzebami przyjmowanego dziecka - jednorazowo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83 ust. 1 pkt. 2a), 88 ust. 5 i 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świadczenie na pokrycie wydatków związanych z wystąpieniem zdarzeń losowych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83 ust. 1 pkt. 2b), 88 ust. 5 i 6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ytuł 1"/>
          <p:cNvSpPr txBox="1">
            <a:spLocks/>
          </p:cNvSpPr>
          <p:nvPr/>
        </p:nvSpPr>
        <p:spPr bwMode="auto">
          <a:xfrm>
            <a:off x="3635375" y="260350"/>
            <a:ext cx="4500563" cy="512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2000" b="1">
                <a:latin typeface="Calibri" pitchFamily="34" charset="0"/>
              </a:rPr>
              <a:t>RODZINY ZASTĘPCZE – ZASADY CZ. 2</a:t>
            </a:r>
          </a:p>
        </p:txBody>
      </p:sp>
      <p:graphicFrame>
        <p:nvGraphicFramePr>
          <p:cNvPr id="28730" name="Group 58"/>
          <p:cNvGraphicFramePr>
            <a:graphicFrameLocks noGrp="1"/>
          </p:cNvGraphicFramePr>
          <p:nvPr/>
        </p:nvGraphicFramePr>
        <p:xfrm>
          <a:off x="179388" y="1143000"/>
          <a:ext cx="8750300" cy="5454650"/>
        </p:xfrm>
        <a:graphic>
          <a:graphicData uri="http://schemas.openxmlformats.org/drawingml/2006/table">
            <a:tbl>
              <a:tblPr/>
              <a:tblGrid>
                <a:gridCol w="2297112"/>
                <a:gridCol w="1187450"/>
                <a:gridCol w="1614488"/>
                <a:gridCol w="1217612"/>
                <a:gridCol w="1217613"/>
                <a:gridCol w="1216025"/>
              </a:tblGrid>
              <a:tr h="108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rodzaj świadczenia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podstawa prawna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rodzaj informacji przekazywanych przez koordynatora w postępowaniu administracyjnym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 aktywizacyjnej formuły  świadczenia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 uznaniowości i indywidualizacji świadczenia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niemarnotrawienia świadczenia</a:t>
                      </a:r>
                      <a:endParaRPr kumimoji="0" lang="pl-P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29684" marR="2968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środki finansowe na utrzymanie lokalu rodzin zastępczych niezawodowych i zawodowych 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83 ust. 2, 88 ust. 5 i 6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06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środki finansowe na utrzymanie lokalu rodzin zastępczych zawodowych, w której umieszczono powyżej 3 i osób, które osiągnęły pełnoletniość przebywając w pieczy zastępczej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83 ust 3, 88 ust. 5 i 6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koordynatora**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świadczenie dla rodzin zawodowych na pokrycie kosztów remontu – raz w roku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83 ust. 4, 88 ust. 5 i 6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koordynatora**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środki finansowe na utrzymanie lokalu rodzinnych domów dziecka, remontem lub zmianą lokalu, pokrycie innych nieprzewidzianych kosztów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84, 88 ust. 5 i 6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 **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środki finansowe na utrzymanie lokalu rodzin zastępczych niezawodowych i zawodowych 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83 ust. 2, 88 ust. 5 i 6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ytuł 1"/>
          <p:cNvSpPr txBox="1">
            <a:spLocks/>
          </p:cNvSpPr>
          <p:nvPr/>
        </p:nvSpPr>
        <p:spPr bwMode="auto">
          <a:xfrm>
            <a:off x="3924300" y="260350"/>
            <a:ext cx="4500563" cy="512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sz="2000" b="1">
                <a:latin typeface="Calibri" pitchFamily="34" charset="0"/>
              </a:rPr>
              <a:t>RODZINY ZASTĘPCZE – ZASADY CZ. 3</a:t>
            </a:r>
          </a:p>
        </p:txBody>
      </p:sp>
      <p:sp>
        <p:nvSpPr>
          <p:cNvPr id="18436" name="Symbol zastępczy zawartości 7"/>
          <p:cNvSpPr>
            <a:spLocks noGrp="1"/>
          </p:cNvSpPr>
          <p:nvPr>
            <p:ph idx="4294967295"/>
          </p:nvPr>
        </p:nvSpPr>
        <p:spPr>
          <a:xfrm>
            <a:off x="179388" y="1357313"/>
            <a:ext cx="8713787" cy="4929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sz="2200" smtClean="0">
                <a:solidFill>
                  <a:srgbClr val="17375E"/>
                </a:solidFill>
              </a:rPr>
              <a:t>Świadczenia dla rodzin zastępczych przyjmują formy:</a:t>
            </a:r>
          </a:p>
          <a:p>
            <a:pPr eaLnBrk="1" hangingPunct="1">
              <a:buFontTx/>
              <a:buAutoNum type="arabicPeriod"/>
            </a:pPr>
            <a:r>
              <a:rPr lang="pl-PL" sz="2200" b="1" u="sng" smtClean="0">
                <a:solidFill>
                  <a:srgbClr val="17375E"/>
                </a:solidFill>
              </a:rPr>
              <a:t>Uznaniowości</a:t>
            </a:r>
            <a:r>
              <a:rPr lang="pl-PL" sz="2200" smtClean="0">
                <a:solidFill>
                  <a:srgbClr val="17375E"/>
                </a:solidFill>
              </a:rPr>
              <a:t>   -  oprócz świadczeń z art. 80 ust 1, 81, 83 ust. 3 i 84, co często związane jest z sytuacją rodziny zastępczej oraz dziecka w niej umieszczonego, jego potrzeb.</a:t>
            </a:r>
          </a:p>
          <a:p>
            <a:pPr eaLnBrk="1" hangingPunct="1">
              <a:buFontTx/>
              <a:buNone/>
            </a:pPr>
            <a:r>
              <a:rPr lang="pl-PL" sz="2200" smtClean="0">
                <a:solidFill>
                  <a:srgbClr val="17375E"/>
                </a:solidFill>
              </a:rPr>
              <a:t>Szczególny przypadek art. 83 ust. 3 na utrzymanie lokalu rodziny zawodowej – warunek – opinia koordynatora potwierdzająca zasadność przyznania świadczenia – pomocne może być opracowanie regulaminu, zasad przyznawania świadczeń fakultatywnych.</a:t>
            </a:r>
          </a:p>
          <a:p>
            <a:pPr eaLnBrk="1" hangingPunct="1">
              <a:buFontTx/>
              <a:buNone/>
            </a:pPr>
            <a:r>
              <a:rPr lang="pl-PL" sz="2200" smtClean="0">
                <a:solidFill>
                  <a:srgbClr val="17375E"/>
                </a:solidFill>
              </a:rPr>
              <a:t>2. </a:t>
            </a:r>
            <a:r>
              <a:rPr lang="pl-PL" sz="2200" b="1" u="sng" smtClean="0">
                <a:solidFill>
                  <a:srgbClr val="17375E"/>
                </a:solidFill>
              </a:rPr>
              <a:t>Niemarnotrawienia</a:t>
            </a:r>
            <a:r>
              <a:rPr lang="pl-PL" sz="2200" b="1" smtClean="0">
                <a:solidFill>
                  <a:srgbClr val="17375E"/>
                </a:solidFill>
              </a:rPr>
              <a:t> </a:t>
            </a:r>
            <a:r>
              <a:rPr lang="pl-PL" sz="2200" smtClean="0">
                <a:solidFill>
                  <a:srgbClr val="17375E"/>
                </a:solidFill>
              </a:rPr>
              <a:t>– art. 88 ust. 6, co może wynikać z art. 128, 132-134 – ocena koordynatora – „jakości wykonywanej pracy” przez rodzinę zastępczą.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ytuł 1"/>
          <p:cNvSpPr txBox="1">
            <a:spLocks/>
          </p:cNvSpPr>
          <p:nvPr/>
        </p:nvSpPr>
        <p:spPr>
          <a:xfrm>
            <a:off x="2700338" y="260350"/>
            <a:ext cx="6008687" cy="369888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OSOBY USAMODZIELNIANE – ZASADY CZ. 1</a:t>
            </a:r>
            <a:endParaRPr lang="pl-PL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42938" y="1285875"/>
          <a:ext cx="8143875" cy="5070475"/>
        </p:xfrm>
        <a:graphic>
          <a:graphicData uri="http://schemas.openxmlformats.org/drawingml/2006/table">
            <a:tbl>
              <a:tblPr/>
              <a:tblGrid>
                <a:gridCol w="2014537"/>
                <a:gridCol w="895350"/>
                <a:gridCol w="1527175"/>
                <a:gridCol w="1150938"/>
                <a:gridCol w="1277937"/>
                <a:gridCol w="1277938"/>
              </a:tblGrid>
              <a:tr h="1057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forma świadczenia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podstawa prawna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rodzaj informacji przekazywanych przez koordynatora w postępowaniu administracyjnym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 aktywizacyjna świadczenia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 uznaniowości i indywidualizacji świadczenia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zasada niemarnotrawie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nia świadczeń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pomoc na kontynuowanie nauki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146, 147, 148, 151, 152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nie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pomoc na usamodzielnienie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149, 151, 152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koordynatora**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pomoc na zagospodarowanie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150, 151, 152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koordynatora**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pomoc w uzyskaniu odpowiednich warunków mieszkaniowych*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140 ust 1 pkt 2a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koordynatora**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pomoc w uzyskaniu zatrudnienia*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art. 140 ust 1 pkt 2b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opinia koordynatora**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tak</a:t>
                      </a:r>
                      <a:endParaRPr kumimoji="0" lang="pl-PL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Tytuł 1"/>
          <p:cNvSpPr txBox="1">
            <a:spLocks/>
          </p:cNvSpPr>
          <p:nvPr/>
        </p:nvSpPr>
        <p:spPr>
          <a:xfrm>
            <a:off x="2771775" y="188913"/>
            <a:ext cx="6008688" cy="369887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tx2">
                    <a:lumMod val="75000"/>
                  </a:schemeClr>
                </a:solidFill>
              </a:rPr>
              <a:t>OSOBY USAMODZIELNIANE – ZASADY CZ. 2</a:t>
            </a:r>
            <a:endParaRPr lang="pl-PL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484" name="Symbol zastępczy zawartości 7"/>
          <p:cNvSpPr>
            <a:spLocks noGrp="1"/>
          </p:cNvSpPr>
          <p:nvPr>
            <p:ph idx="4294967295"/>
          </p:nvPr>
        </p:nvSpPr>
        <p:spPr>
          <a:xfrm>
            <a:off x="214313" y="908050"/>
            <a:ext cx="8929687" cy="5715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sz="2100" b="1" smtClean="0">
                <a:solidFill>
                  <a:srgbClr val="17375E"/>
                </a:solidFill>
              </a:rPr>
              <a:t>Warunkiem koniecznym jest posiadanie i realizowanie IPU</a:t>
            </a:r>
          </a:p>
          <a:p>
            <a:pPr eaLnBrk="1" hangingPunct="1">
              <a:buFontTx/>
              <a:buNone/>
            </a:pPr>
            <a:r>
              <a:rPr lang="pl-PL" sz="2100" smtClean="0">
                <a:solidFill>
                  <a:srgbClr val="17375E"/>
                </a:solidFill>
              </a:rPr>
              <a:t>Świadczenia dla osób usamodzielnianych przyjmują formy:</a:t>
            </a:r>
          </a:p>
          <a:p>
            <a:pPr eaLnBrk="1" hangingPunct="1">
              <a:buFontTx/>
              <a:buAutoNum type="arabicPeriod"/>
            </a:pPr>
            <a:r>
              <a:rPr lang="pl-PL" sz="2100" b="1" u="sng" smtClean="0">
                <a:solidFill>
                  <a:srgbClr val="17375E"/>
                </a:solidFill>
              </a:rPr>
              <a:t>uznaniowości</a:t>
            </a:r>
            <a:r>
              <a:rPr lang="pl-PL" sz="2100" smtClean="0">
                <a:solidFill>
                  <a:srgbClr val="17375E"/>
                </a:solidFill>
              </a:rPr>
              <a:t>   -  nie dotyczy pomocy na kontynuowanie nauki, chyba, że dochód osoby przekracza kryterium ustawowe</a:t>
            </a:r>
          </a:p>
          <a:p>
            <a:pPr eaLnBrk="1" hangingPunct="1">
              <a:buFontTx/>
              <a:buAutoNum type="arabicPeriod"/>
            </a:pPr>
            <a:r>
              <a:rPr lang="pl-PL" sz="2100" b="1" u="sng" smtClean="0">
                <a:solidFill>
                  <a:srgbClr val="17375E"/>
                </a:solidFill>
              </a:rPr>
              <a:t>aktywizacji</a:t>
            </a:r>
            <a:r>
              <a:rPr lang="pl-PL" sz="2100" smtClean="0">
                <a:solidFill>
                  <a:srgbClr val="17375E"/>
                </a:solidFill>
              </a:rPr>
              <a:t> – szczególne znaczenie w procesie integracji ze środowiskiem</a:t>
            </a:r>
          </a:p>
          <a:p>
            <a:pPr eaLnBrk="1" hangingPunct="1">
              <a:buFontTx/>
              <a:buAutoNum type="arabicPeriod"/>
            </a:pPr>
            <a:r>
              <a:rPr lang="pl-PL" sz="2100" b="1" u="sng" smtClean="0">
                <a:solidFill>
                  <a:srgbClr val="17375E"/>
                </a:solidFill>
              </a:rPr>
              <a:t>niemarnotrawienia</a:t>
            </a:r>
            <a:r>
              <a:rPr lang="pl-PL" sz="2100" b="1" smtClean="0">
                <a:solidFill>
                  <a:srgbClr val="17375E"/>
                </a:solidFill>
              </a:rPr>
              <a:t> </a:t>
            </a:r>
            <a:r>
              <a:rPr lang="pl-PL" sz="2100" smtClean="0">
                <a:solidFill>
                  <a:srgbClr val="17375E"/>
                </a:solidFill>
              </a:rPr>
              <a:t>– art. 151 ust. 3 dopuszcza zmianę lub uchylenie decyzji natomiast art. 152 ust. 1 wskazuje, że organ może odmówić przyznania świadczenia. </a:t>
            </a:r>
          </a:p>
          <a:p>
            <a:pPr eaLnBrk="1" hangingPunct="1">
              <a:buFontTx/>
              <a:buNone/>
            </a:pPr>
            <a:r>
              <a:rPr lang="pl-PL" sz="2100" smtClean="0">
                <a:solidFill>
                  <a:srgbClr val="17375E"/>
                </a:solidFill>
              </a:rPr>
              <a:t>Istotne dla postępowania administracyjnego są:</a:t>
            </a:r>
          </a:p>
          <a:p>
            <a:pPr eaLnBrk="1" hangingPunct="1"/>
            <a:r>
              <a:rPr lang="pl-PL" sz="2100" smtClean="0">
                <a:solidFill>
                  <a:srgbClr val="17375E"/>
                </a:solidFill>
              </a:rPr>
              <a:t>opinia o zasadności przyznania świadczenia na podstawie IPU</a:t>
            </a:r>
          </a:p>
          <a:p>
            <a:pPr eaLnBrk="1" hangingPunct="1"/>
            <a:r>
              <a:rPr lang="pl-PL" sz="2100" smtClean="0">
                <a:solidFill>
                  <a:srgbClr val="17375E"/>
                </a:solidFill>
              </a:rPr>
              <a:t>informacje o przebiegu realizacji IPU</a:t>
            </a:r>
          </a:p>
          <a:p>
            <a:pPr eaLnBrk="1" hangingPunct="1"/>
            <a:r>
              <a:rPr lang="pl-PL" sz="2100" smtClean="0">
                <a:solidFill>
                  <a:srgbClr val="17375E"/>
                </a:solidFill>
              </a:rPr>
              <a:t>informacje o faktach mogących świadczyć o marnotrawieniu.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ytuł 1"/>
          <p:cNvSpPr>
            <a:spLocks noGrp="1"/>
          </p:cNvSpPr>
          <p:nvPr>
            <p:ph type="ctrTitle" idx="4294967295"/>
          </p:nvPr>
        </p:nvSpPr>
        <p:spPr>
          <a:xfrm>
            <a:off x="685800" y="1341438"/>
            <a:ext cx="7772400" cy="4391025"/>
          </a:xfrm>
        </p:spPr>
        <p:txBody>
          <a:bodyPr/>
          <a:lstStyle/>
          <a:p>
            <a:pPr eaLnBrk="1" hangingPunct="1"/>
            <a:r>
              <a:rPr lang="pl-PL" sz="2400" b="1" smtClean="0"/>
              <a:t>Część II</a:t>
            </a:r>
            <a:br>
              <a:rPr lang="pl-PL" sz="2400" b="1" smtClean="0"/>
            </a:br>
            <a:r>
              <a:rPr lang="pl-PL" sz="2800" b="1" smtClean="0"/>
              <a:t>Model współpracy pracowników pcpr udzielającym wsparcia rodzinom zastępczym i osobom usamodzielnianym, w szczególności koordynatorów pieczy zastępczej i pracowników zajmujących się przyznawaniem świadczeń materialnych, przy wykorzystaniu modelu oddzielenia procedury administracyjnej przyznawania świadczeń od pracy socjalnej.</a:t>
            </a:r>
            <a:r>
              <a:rPr lang="pl-PL" sz="2800" b="1" baseline="30000" smtClean="0"/>
              <a:t> </a:t>
            </a:r>
            <a:r>
              <a:rPr lang="pl-PL" sz="2400" smtClean="0"/>
              <a:t/>
            </a:r>
            <a:br>
              <a:rPr lang="pl-PL" sz="2400" smtClean="0"/>
            </a:br>
            <a:endParaRPr lang="pl-PL" sz="2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Symbol zastępczy zawartości 7"/>
          <p:cNvSpPr>
            <a:spLocks noGrp="1"/>
          </p:cNvSpPr>
          <p:nvPr>
            <p:ph idx="4294967295"/>
          </p:nvPr>
        </p:nvSpPr>
        <p:spPr>
          <a:xfrm>
            <a:off x="179388" y="1143000"/>
            <a:ext cx="8715375" cy="5715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l-PL" sz="2800" b="1" smtClean="0">
                <a:solidFill>
                  <a:srgbClr val="17375E"/>
                </a:solidFill>
              </a:rPr>
              <a:t>Warunkiem koniecznym dla prawidłowego przebiegu postępowania administracyjnego oraz pracy merytorycznej koordynatora</a:t>
            </a:r>
          </a:p>
          <a:p>
            <a:pPr algn="ctr" eaLnBrk="1" hangingPunct="1">
              <a:buFontTx/>
              <a:buNone/>
            </a:pPr>
            <a:r>
              <a:rPr lang="pl-PL" sz="2800" b="1" smtClean="0">
                <a:solidFill>
                  <a:srgbClr val="17375E"/>
                </a:solidFill>
              </a:rPr>
              <a:t>rodzinnej pieczy zastępczej</a:t>
            </a:r>
          </a:p>
          <a:p>
            <a:pPr algn="ctr" eaLnBrk="1" hangingPunct="1">
              <a:buFontTx/>
              <a:buNone/>
            </a:pPr>
            <a:r>
              <a:rPr lang="pl-PL" sz="2800" b="1" smtClean="0">
                <a:solidFill>
                  <a:srgbClr val="17375E"/>
                </a:solidFill>
              </a:rPr>
              <a:t>jest</a:t>
            </a:r>
          </a:p>
          <a:p>
            <a:pPr algn="ctr" eaLnBrk="1" hangingPunct="1">
              <a:buFontTx/>
              <a:buNone/>
            </a:pPr>
            <a:r>
              <a:rPr lang="pl-PL" sz="2800" b="1" u="sng" smtClean="0">
                <a:solidFill>
                  <a:srgbClr val="17375E"/>
                </a:solidFill>
              </a:rPr>
              <a:t>zasada jawności działania</a:t>
            </a:r>
            <a:r>
              <a:rPr lang="pl-PL" sz="2800" b="1" smtClean="0">
                <a:solidFill>
                  <a:srgbClr val="17375E"/>
                </a:solidFill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pl-PL" sz="2800" b="1" smtClean="0">
                <a:solidFill>
                  <a:srgbClr val="17375E"/>
                </a:solidFill>
              </a:rPr>
              <a:t>Jasne i precyzyjne określenie granic umożliwia budowanie relacji opartej na wzajemnym zaufaniu wszystkich stron – partnerów działania.</a:t>
            </a:r>
          </a:p>
          <a:p>
            <a:pPr algn="ctr" eaLnBrk="1" hangingPunct="1">
              <a:buFontTx/>
              <a:buNone/>
            </a:pPr>
            <a:endParaRPr lang="pl-PL" sz="2800" smtClean="0">
              <a:solidFill>
                <a:srgbClr val="17375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Symbol zastępczy zawartości 7"/>
          <p:cNvSpPr>
            <a:spLocks noGrp="1"/>
          </p:cNvSpPr>
          <p:nvPr>
            <p:ph idx="4294967295"/>
          </p:nvPr>
        </p:nvSpPr>
        <p:spPr>
          <a:xfrm>
            <a:off x="0" y="981075"/>
            <a:ext cx="9144000" cy="5715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pl-PL" sz="2800" smtClean="0">
              <a:solidFill>
                <a:srgbClr val="17375E"/>
              </a:solidFill>
            </a:endParaRPr>
          </a:p>
        </p:txBody>
      </p:sp>
      <p:sp>
        <p:nvSpPr>
          <p:cNvPr id="22532" name="pole tekstowe 6"/>
          <p:cNvSpPr txBox="1">
            <a:spLocks noChangeArrowheads="1"/>
          </p:cNvSpPr>
          <p:nvPr/>
        </p:nvSpPr>
        <p:spPr bwMode="auto">
          <a:xfrm>
            <a:off x="785813" y="928688"/>
            <a:ext cx="7643812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200">
                <a:solidFill>
                  <a:srgbClr val="000000"/>
                </a:solidFill>
              </a:rPr>
              <a:t>Zapewnienie odpowiedniej jakości pracy koordynatorów pieczy zastępczej propozycje: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>
                <a:solidFill>
                  <a:srgbClr val="000000"/>
                </a:solidFill>
              </a:rPr>
              <a:t>odpowiednie warunki  lokalowe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>
                <a:solidFill>
                  <a:srgbClr val="000000"/>
                </a:solidFill>
              </a:rPr>
              <a:t> odpowiednie warunki techniczne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>
                <a:solidFill>
                  <a:srgbClr val="000000"/>
                </a:solidFill>
              </a:rPr>
              <a:t>dostęp do środka transportu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>
                <a:solidFill>
                  <a:srgbClr val="000000"/>
                </a:solidFill>
              </a:rPr>
              <a:t>dostęp do Internetu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>
                <a:solidFill>
                  <a:srgbClr val="000000"/>
                </a:solidFill>
              </a:rPr>
              <a:t>dostęp do telefonu i laptopa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>
                <a:solidFill>
                  <a:srgbClr val="000000"/>
                </a:solidFill>
              </a:rPr>
              <a:t>jasne i precyzyjne procedury postępowania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§"/>
            </a:pPr>
            <a:r>
              <a:rPr lang="pl-PL" sz="2200">
                <a:solidFill>
                  <a:srgbClr val="000000"/>
                </a:solidFill>
              </a:rPr>
              <a:t>dostęp do narzędzi diagnostycznych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ytuł 6"/>
          <p:cNvSpPr>
            <a:spLocks noGrp="1"/>
          </p:cNvSpPr>
          <p:nvPr>
            <p:ph type="ctrTitle" idx="4294967295"/>
          </p:nvPr>
        </p:nvSpPr>
        <p:spPr>
          <a:xfrm>
            <a:off x="685800" y="1643063"/>
            <a:ext cx="7772400" cy="2643187"/>
          </a:xfrm>
        </p:spPr>
        <p:txBody>
          <a:bodyPr/>
          <a:lstStyle/>
          <a:p>
            <a:pPr eaLnBrk="1" hangingPunct="1"/>
            <a:r>
              <a:rPr lang="pl-PL" sz="4000" smtClean="0">
                <a:solidFill>
                  <a:srgbClr val="17375E"/>
                </a:solidFill>
              </a:rPr>
              <a:t>Dziękuję za uwagę</a:t>
            </a:r>
            <a:br>
              <a:rPr lang="pl-PL" sz="4000" smtClean="0">
                <a:solidFill>
                  <a:srgbClr val="17375E"/>
                </a:solidFill>
              </a:rPr>
            </a:br>
            <a:r>
              <a:rPr lang="pl-PL" sz="4000" smtClean="0">
                <a:solidFill>
                  <a:srgbClr val="17375E"/>
                </a:solidFill>
              </a:rPr>
              <a:t>Alicja Data</a:t>
            </a:r>
            <a:br>
              <a:rPr lang="pl-PL" sz="4000" smtClean="0">
                <a:solidFill>
                  <a:srgbClr val="17375E"/>
                </a:solidFill>
              </a:rPr>
            </a:br>
            <a:r>
              <a:rPr lang="pl-PL" sz="4000" smtClean="0">
                <a:solidFill>
                  <a:srgbClr val="17375E"/>
                </a:solidFill>
                <a:sym typeface="Wingdings" pitchFamily="2" charset="2"/>
              </a:rPr>
              <a:t/>
            </a:r>
            <a:br>
              <a:rPr lang="pl-PL" sz="4000" smtClean="0">
                <a:solidFill>
                  <a:srgbClr val="17375E"/>
                </a:solidFill>
                <a:sym typeface="Wingdings" pitchFamily="2" charset="2"/>
              </a:rPr>
            </a:br>
            <a:r>
              <a:rPr lang="pl-PL" sz="4000" smtClean="0">
                <a:solidFill>
                  <a:srgbClr val="17375E"/>
                </a:solidFill>
              </a:rPr>
              <a:t/>
            </a:r>
            <a:br>
              <a:rPr lang="pl-PL" sz="4000" smtClean="0">
                <a:solidFill>
                  <a:srgbClr val="17375E"/>
                </a:solidFill>
              </a:rPr>
            </a:br>
            <a:endParaRPr lang="pl-PL" sz="4000" smtClean="0">
              <a:solidFill>
                <a:srgbClr val="17375E"/>
              </a:solidFill>
            </a:endParaRPr>
          </a:p>
        </p:txBody>
      </p:sp>
      <p:sp>
        <p:nvSpPr>
          <p:cNvPr id="23556" name="Symbol zastępczy zawartości 7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pl-PL" sz="2400" b="1" smtClean="0">
              <a:solidFill>
                <a:srgbClr val="17375E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pl-PL" sz="2800" smtClean="0">
              <a:solidFill>
                <a:srgbClr val="17375E"/>
              </a:solidFill>
            </a:endParaRPr>
          </a:p>
        </p:txBody>
      </p:sp>
      <p:pic>
        <p:nvPicPr>
          <p:cNvPr id="23557" name="Obraz 8" descr="dziecko 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3286125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ytuł 1"/>
          <p:cNvSpPr>
            <a:spLocks noGrp="1"/>
          </p:cNvSpPr>
          <p:nvPr>
            <p:ph type="ctrTitle" idx="4294967295"/>
          </p:nvPr>
        </p:nvSpPr>
        <p:spPr>
          <a:xfrm>
            <a:off x="642938" y="642938"/>
            <a:ext cx="7772400" cy="5786437"/>
          </a:xfrm>
        </p:spPr>
        <p:txBody>
          <a:bodyPr/>
          <a:lstStyle/>
          <a:p>
            <a:pPr marL="457200" indent="-457200" algn="l" eaLnBrk="1" hangingPunct="1">
              <a:lnSpc>
                <a:spcPct val="150000"/>
              </a:lnSpc>
            </a:pPr>
            <a:r>
              <a:rPr lang="pl-PL" sz="2400" b="1" smtClean="0">
                <a:solidFill>
                  <a:srgbClr val="002060"/>
                </a:solidFill>
              </a:rPr>
              <a:t/>
            </a:r>
            <a:br>
              <a:rPr lang="pl-PL" sz="2400" b="1" smtClean="0">
                <a:solidFill>
                  <a:srgbClr val="002060"/>
                </a:solidFill>
              </a:rPr>
            </a:br>
            <a:r>
              <a:rPr lang="pl-PL" sz="2000" b="1" smtClean="0">
                <a:solidFill>
                  <a:srgbClr val="002060"/>
                </a:solidFill>
              </a:rPr>
              <a:t>Ustawa o wpieraniu rodziny i pieczy zastępczej</a:t>
            </a:r>
            <a:br>
              <a:rPr lang="pl-PL" sz="2000" b="1" smtClean="0">
                <a:solidFill>
                  <a:srgbClr val="002060"/>
                </a:solidFill>
              </a:rPr>
            </a:br>
            <a:r>
              <a:rPr lang="pl-PL" sz="2000" b="1" smtClean="0">
                <a:solidFill>
                  <a:srgbClr val="002060"/>
                </a:solidFill>
              </a:rPr>
              <a:t>założenia:</a:t>
            </a:r>
            <a:br>
              <a:rPr lang="pl-PL" sz="2000" b="1" smtClean="0">
                <a:solidFill>
                  <a:srgbClr val="002060"/>
                </a:solidFill>
              </a:rPr>
            </a:br>
            <a:r>
              <a:rPr lang="pl-PL" sz="2000" b="1" smtClean="0">
                <a:solidFill>
                  <a:srgbClr val="002060"/>
                </a:solidFill>
              </a:rPr>
              <a:t>1. Przejście zadań pieczy zastępczej z ustawy o pomocy społecznej do nowego systemu – pieczy zastępczej.</a:t>
            </a:r>
            <a:r>
              <a:rPr lang="pl-PL" sz="2000" smtClean="0">
                <a:solidFill>
                  <a:srgbClr val="002060"/>
                </a:solidFill>
              </a:rPr>
              <a:t/>
            </a:r>
            <a:br>
              <a:rPr lang="pl-PL" sz="2000" smtClean="0">
                <a:solidFill>
                  <a:srgbClr val="002060"/>
                </a:solidFill>
              </a:rPr>
            </a:br>
            <a:r>
              <a:rPr lang="pl-PL" sz="2000" b="1" smtClean="0">
                <a:solidFill>
                  <a:srgbClr val="002060"/>
                </a:solidFill>
              </a:rPr>
              <a:t>2. Zmiana pozycji rodzin zastępczych – partnerstwo.</a:t>
            </a:r>
            <a:br>
              <a:rPr lang="pl-PL" sz="2000" b="1" smtClean="0">
                <a:solidFill>
                  <a:srgbClr val="002060"/>
                </a:solidFill>
              </a:rPr>
            </a:br>
            <a:r>
              <a:rPr lang="pl-PL" sz="2000" b="1" smtClean="0">
                <a:solidFill>
                  <a:srgbClr val="002060"/>
                </a:solidFill>
              </a:rPr>
              <a:t>3. Możliwość kreowania i aktywizowania środowiska rodzin zastępczych.</a:t>
            </a:r>
            <a:r>
              <a:rPr lang="pl-PL" sz="2000" b="1" smtClean="0"/>
              <a:t/>
            </a:r>
            <a:br>
              <a:rPr lang="pl-PL" sz="2000" b="1" smtClean="0"/>
            </a:br>
            <a:r>
              <a:rPr lang="pl-PL" sz="2000" b="1" smtClean="0"/>
              <a:t/>
            </a:r>
            <a:br>
              <a:rPr lang="pl-PL" sz="2000" b="1" smtClean="0"/>
            </a:br>
            <a:endParaRPr lang="pl-PL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ytuł 1"/>
          <p:cNvSpPr>
            <a:spLocks noGrp="1"/>
          </p:cNvSpPr>
          <p:nvPr>
            <p:ph type="ctrTitle" idx="4294967295"/>
          </p:nvPr>
        </p:nvSpPr>
        <p:spPr>
          <a:xfrm>
            <a:off x="684213" y="981075"/>
            <a:ext cx="7632700" cy="6477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l-PL" sz="2400" smtClean="0"/>
              <a:t>KOORDYNATOR</a:t>
            </a:r>
            <a:endParaRPr lang="pl-PL" sz="2400" b="1" smtClean="0"/>
          </a:p>
        </p:txBody>
      </p:sp>
      <p:sp>
        <p:nvSpPr>
          <p:cNvPr id="5124" name="Podtytuł 2"/>
          <p:cNvSpPr>
            <a:spLocks noGrp="1"/>
          </p:cNvSpPr>
          <p:nvPr>
            <p:ph type="subTitle" idx="4294967295"/>
          </p:nvPr>
        </p:nvSpPr>
        <p:spPr>
          <a:xfrm>
            <a:off x="684213" y="1773238"/>
            <a:ext cx="7704137" cy="417671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pl-PL" sz="2400" i="1" smtClean="0">
                <a:solidFill>
                  <a:srgbClr val="002060"/>
                </a:solidFill>
              </a:rPr>
              <a:t>Wykształcenie wyższe o określonym profilu art. 78 </a:t>
            </a:r>
          </a:p>
          <a:p>
            <a:pPr marL="0" indent="0" algn="just" eaLnBrk="1" hangingPunct="1">
              <a:buFont typeface="Calibri" pitchFamily="34" charset="0"/>
              <a:buAutoNum type="arabicPeriod"/>
            </a:pPr>
            <a:r>
              <a:rPr lang="pl-PL" sz="2400" i="1" smtClean="0">
                <a:solidFill>
                  <a:srgbClr val="002060"/>
                </a:solidFill>
              </a:rPr>
              <a:t>praca z rodzinami zastępczymi i osobami usamodzielnianymi</a:t>
            </a:r>
          </a:p>
          <a:p>
            <a:pPr marL="0" indent="0" algn="just" eaLnBrk="1" hangingPunct="1">
              <a:buFont typeface="Calibri" pitchFamily="34" charset="0"/>
              <a:buAutoNum type="arabicPeriod"/>
            </a:pPr>
            <a:r>
              <a:rPr lang="pl-PL" sz="2400" i="1" smtClean="0">
                <a:solidFill>
                  <a:srgbClr val="002060"/>
                </a:solidFill>
              </a:rPr>
              <a:t>oddzielenie pracy koordynatora od prowadzenia postępowania administracyjnego art. 79 ust 1 pkt. 4</a:t>
            </a:r>
          </a:p>
          <a:p>
            <a:pPr marL="0" indent="0" algn="just" eaLnBrk="1" hangingPunct="1">
              <a:buFont typeface="Calibri" pitchFamily="34" charset="0"/>
              <a:buAutoNum type="arabicPeriod"/>
            </a:pPr>
            <a:r>
              <a:rPr lang="pl-PL" sz="2400" i="1" smtClean="0">
                <a:solidFill>
                  <a:srgbClr val="002060"/>
                </a:solidFill>
              </a:rPr>
              <a:t>oddzielenie pracy koordynatora od pracy pracownika socjalnego art. 79 ust. 3– fakt czy mit?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ytuł 1"/>
          <p:cNvSpPr>
            <a:spLocks noGrp="1"/>
          </p:cNvSpPr>
          <p:nvPr>
            <p:ph type="ctrTitle" idx="4294967295"/>
          </p:nvPr>
        </p:nvSpPr>
        <p:spPr>
          <a:xfrm>
            <a:off x="684213" y="981075"/>
            <a:ext cx="7632700" cy="6477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002060"/>
                </a:solidFill>
              </a:rPr>
              <a:t>Zadania koordynatora art. 77</a:t>
            </a:r>
            <a:endParaRPr lang="pl-PL" sz="2400" b="1" smtClean="0"/>
          </a:p>
        </p:txBody>
      </p:sp>
      <p:sp>
        <p:nvSpPr>
          <p:cNvPr id="6148" name="Podtytuł 2"/>
          <p:cNvSpPr>
            <a:spLocks noGrp="1"/>
          </p:cNvSpPr>
          <p:nvPr>
            <p:ph type="subTitle" idx="4294967295"/>
          </p:nvPr>
        </p:nvSpPr>
        <p:spPr>
          <a:xfrm>
            <a:off x="684213" y="1773238"/>
            <a:ext cx="7704137" cy="4176712"/>
          </a:xfrm>
        </p:spPr>
        <p:txBody>
          <a:bodyPr/>
          <a:lstStyle/>
          <a:p>
            <a:pPr marL="457200" indent="-457200" algn="just" eaLnBrk="1" hangingPunct="1">
              <a:buFontTx/>
              <a:buNone/>
            </a:pPr>
            <a:endParaRPr lang="pl-PL" sz="2400" i="1" smtClean="0">
              <a:solidFill>
                <a:srgbClr val="21596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ytuł 1"/>
          <p:cNvSpPr>
            <a:spLocks noGrp="1"/>
          </p:cNvSpPr>
          <p:nvPr>
            <p:ph type="ctrTitle" idx="4294967295"/>
          </p:nvPr>
        </p:nvSpPr>
        <p:spPr>
          <a:xfrm>
            <a:off x="1301750" y="981075"/>
            <a:ext cx="6583363" cy="6477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l-PL" sz="2000" smtClean="0"/>
              <a:t>PCPR = ORGANIZATOR RODZINNEJ PIECZY ZASTĘPCZEJ</a:t>
            </a:r>
            <a:endParaRPr lang="pl-PL" sz="2000" b="1" smtClean="0"/>
          </a:p>
        </p:txBody>
      </p:sp>
      <p:sp>
        <p:nvSpPr>
          <p:cNvPr id="7172" name="Podtytuł 2"/>
          <p:cNvSpPr>
            <a:spLocks noGrp="1"/>
          </p:cNvSpPr>
          <p:nvPr>
            <p:ph type="subTitle" idx="4294967295"/>
          </p:nvPr>
        </p:nvSpPr>
        <p:spPr>
          <a:xfrm>
            <a:off x="1403350" y="1557338"/>
            <a:ext cx="6408738" cy="38163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pl-PL" smtClean="0"/>
              <a:t> Pracownicy </a:t>
            </a:r>
          </a:p>
          <a:p>
            <a:pPr marL="0" indent="0" eaLnBrk="1" hangingPunct="1">
              <a:buFontTx/>
              <a:buNone/>
            </a:pPr>
            <a:endParaRPr lang="pl-PL" sz="2400" i="1" smtClean="0">
              <a:solidFill>
                <a:srgbClr val="215968"/>
              </a:solidFill>
            </a:endParaRPr>
          </a:p>
        </p:txBody>
      </p:sp>
      <p:sp>
        <p:nvSpPr>
          <p:cNvPr id="7" name="Prostokąt zaokrąglony 6"/>
          <p:cNvSpPr/>
          <p:nvPr/>
        </p:nvSpPr>
        <p:spPr>
          <a:xfrm>
            <a:off x="1285875" y="3143250"/>
            <a:ext cx="2571750" cy="1571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dirty="0"/>
              <a:t>PCPR</a:t>
            </a:r>
          </a:p>
        </p:txBody>
      </p:sp>
      <p:sp>
        <p:nvSpPr>
          <p:cNvPr id="8" name="Prostokąt zaokrąglony 7"/>
          <p:cNvSpPr/>
          <p:nvPr/>
        </p:nvSpPr>
        <p:spPr>
          <a:xfrm>
            <a:off x="5643563" y="3214688"/>
            <a:ext cx="2643187" cy="1500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dirty="0"/>
              <a:t>ORPZ</a:t>
            </a:r>
          </a:p>
        </p:txBody>
      </p:sp>
      <p:cxnSp>
        <p:nvCxnSpPr>
          <p:cNvPr id="10" name="Łącznik prosty ze strzałką 9"/>
          <p:cNvCxnSpPr/>
          <p:nvPr/>
        </p:nvCxnSpPr>
        <p:spPr>
          <a:xfrm>
            <a:off x="4000500" y="3857625"/>
            <a:ext cx="135731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Prostokąt 12"/>
          <p:cNvSpPr/>
          <p:nvPr/>
        </p:nvSpPr>
        <p:spPr>
          <a:xfrm>
            <a:off x="2987675" y="4868863"/>
            <a:ext cx="3429000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dirty="0"/>
              <a:t>procedury współpracy</a:t>
            </a:r>
          </a:p>
        </p:txBody>
      </p:sp>
      <p:sp>
        <p:nvSpPr>
          <p:cNvPr id="14" name="Strzałka w dół 13"/>
          <p:cNvSpPr/>
          <p:nvPr/>
        </p:nvSpPr>
        <p:spPr>
          <a:xfrm>
            <a:off x="4572000" y="2428875"/>
            <a:ext cx="214313" cy="1285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ytuł 1"/>
          <p:cNvSpPr>
            <a:spLocks noGrp="1"/>
          </p:cNvSpPr>
          <p:nvPr>
            <p:ph type="ctrTitle" idx="4294967295"/>
          </p:nvPr>
        </p:nvSpPr>
        <p:spPr>
          <a:xfrm>
            <a:off x="2268538" y="188913"/>
            <a:ext cx="6583362" cy="5905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pl-PL" sz="3200" smtClean="0">
                <a:solidFill>
                  <a:srgbClr val="002060"/>
                </a:solidFill>
              </a:rPr>
              <a:t>Procedury współpracy- znaczenie </a:t>
            </a:r>
            <a:endParaRPr lang="pl-PL" sz="3200" b="1" smtClean="0">
              <a:solidFill>
                <a:srgbClr val="002060"/>
              </a:solidFill>
            </a:endParaRPr>
          </a:p>
        </p:txBody>
      </p:sp>
      <p:sp>
        <p:nvSpPr>
          <p:cNvPr id="8196" name="Podtytuł 2"/>
          <p:cNvSpPr>
            <a:spLocks noGrp="1"/>
          </p:cNvSpPr>
          <p:nvPr>
            <p:ph type="subTitle" idx="4294967295"/>
          </p:nvPr>
        </p:nvSpPr>
        <p:spPr>
          <a:xfrm>
            <a:off x="900113" y="1125538"/>
            <a:ext cx="7500937" cy="51435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pl-PL" sz="1800" i="1" smtClean="0">
                <a:solidFill>
                  <a:srgbClr val="002060"/>
                </a:solidFill>
              </a:rPr>
              <a:t>Określenie formy wymiany informacji – opinia, notatka (adnotacja) urzędowa itp.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pl-PL" sz="1800" i="1" smtClean="0">
                <a:solidFill>
                  <a:srgbClr val="002060"/>
                </a:solidFill>
              </a:rPr>
              <a:t>Kto przekazuje informacje?</a:t>
            </a:r>
          </a:p>
          <a:p>
            <a:pPr marL="457200" indent="-457200" eaLnBrk="1" hangingPunct="1">
              <a:buFontTx/>
              <a:buNone/>
            </a:pPr>
            <a:r>
              <a:rPr lang="pl-PL" sz="1800" i="1" smtClean="0">
                <a:solidFill>
                  <a:srgbClr val="002060"/>
                </a:solidFill>
              </a:rPr>
              <a:t>	koordynator		    pracownik ds. świadczeń</a:t>
            </a:r>
          </a:p>
          <a:p>
            <a:pPr marL="457200" indent="-457200" eaLnBrk="1" hangingPunct="1">
              <a:buFontTx/>
              <a:buNone/>
            </a:pPr>
            <a:r>
              <a:rPr lang="pl-PL" sz="1800" i="1" smtClean="0">
                <a:solidFill>
                  <a:srgbClr val="002060"/>
                </a:solidFill>
              </a:rPr>
              <a:t>3. Kiedy?</a:t>
            </a:r>
          </a:p>
          <a:p>
            <a:pPr marL="457200" indent="-457200" eaLnBrk="1" hangingPunct="1"/>
            <a:r>
              <a:rPr lang="pl-PL" sz="1800" i="1" smtClean="0">
                <a:solidFill>
                  <a:srgbClr val="002060"/>
                </a:solidFill>
              </a:rPr>
              <a:t>powzięcie informacji o niewłaściwym wykorzystaniu świadczeń</a:t>
            </a:r>
          </a:p>
          <a:p>
            <a:pPr marL="457200" indent="-457200" eaLnBrk="1" hangingPunct="1">
              <a:buFontTx/>
              <a:buNone/>
            </a:pPr>
            <a:r>
              <a:rPr lang="pl-PL" sz="1800" i="1" smtClean="0">
                <a:solidFill>
                  <a:srgbClr val="002060"/>
                </a:solidFill>
              </a:rPr>
              <a:t>4. Cel - po co?</a:t>
            </a:r>
          </a:p>
          <a:p>
            <a:pPr marL="457200" indent="-457200" eaLnBrk="1" hangingPunct="1"/>
            <a:r>
              <a:rPr lang="pl-PL" sz="1800" i="1" smtClean="0">
                <a:solidFill>
                  <a:srgbClr val="002060"/>
                </a:solidFill>
              </a:rPr>
              <a:t>zapobieganie niewłaściwemu wykorzystanie świadczeń,</a:t>
            </a:r>
          </a:p>
          <a:p>
            <a:pPr marL="457200" indent="-457200" eaLnBrk="1" hangingPunct="1"/>
            <a:r>
              <a:rPr lang="pl-PL" sz="1800" i="1" smtClean="0">
                <a:solidFill>
                  <a:srgbClr val="002060"/>
                </a:solidFill>
              </a:rPr>
              <a:t>w sytuacji określenia konieczności przyznania i wysokości świadczenia,</a:t>
            </a:r>
          </a:p>
          <a:p>
            <a:pPr marL="457200" indent="-457200" eaLnBrk="1" hangingPunct="1"/>
            <a:r>
              <a:rPr lang="pl-PL" sz="1800" i="1" smtClean="0">
                <a:solidFill>
                  <a:srgbClr val="002060"/>
                </a:solidFill>
              </a:rPr>
              <a:t>informacja o rodzaju świadczenia.</a:t>
            </a:r>
          </a:p>
          <a:p>
            <a:pPr marL="457200" indent="-457200" eaLnBrk="1" hangingPunct="1">
              <a:buFontTx/>
              <a:buNone/>
            </a:pPr>
            <a:r>
              <a:rPr lang="pl-PL" sz="1800" i="1" smtClean="0">
                <a:solidFill>
                  <a:srgbClr val="002060"/>
                </a:solidFill>
              </a:rPr>
              <a:t>5. Co robić?</a:t>
            </a:r>
          </a:p>
          <a:p>
            <a:pPr marL="457200" indent="-457200" eaLnBrk="1" hangingPunct="1"/>
            <a:r>
              <a:rPr lang="pl-PL" sz="1800" i="1" smtClean="0">
                <a:solidFill>
                  <a:srgbClr val="002060"/>
                </a:solidFill>
              </a:rPr>
              <a:t>wszczęcie postępowania z urzędu – pracownik ds. świadczeń,</a:t>
            </a:r>
          </a:p>
          <a:p>
            <a:pPr marL="457200" indent="-457200" eaLnBrk="1" hangingPunct="1"/>
            <a:r>
              <a:rPr lang="pl-PL" sz="1800" i="1" smtClean="0">
                <a:solidFill>
                  <a:srgbClr val="002060"/>
                </a:solidFill>
              </a:rPr>
              <a:t>udzielenie wsparcia – koordynator, specjaliści.</a:t>
            </a:r>
            <a:endParaRPr lang="pl-PL" sz="1800" i="1" smtClean="0">
              <a:solidFill>
                <a:srgbClr val="215968"/>
              </a:solidFill>
            </a:endParaRPr>
          </a:p>
        </p:txBody>
      </p:sp>
      <p:cxnSp>
        <p:nvCxnSpPr>
          <p:cNvPr id="12" name="Łącznik prosty ze strzałką 11"/>
          <p:cNvCxnSpPr/>
          <p:nvPr/>
        </p:nvCxnSpPr>
        <p:spPr>
          <a:xfrm>
            <a:off x="2843213" y="2276475"/>
            <a:ext cx="100012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ipsa 7"/>
          <p:cNvSpPr/>
          <p:nvPr/>
        </p:nvSpPr>
        <p:spPr>
          <a:xfrm>
            <a:off x="3571875" y="2714625"/>
            <a:ext cx="2143125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/>
              <a:t>zespół specjalistów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928813" y="2214563"/>
            <a:ext cx="157162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/>
              <a:t>koordynator rodzinnej pieczy zastępczej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5857875" y="2428875"/>
            <a:ext cx="150018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/>
              <a:t>pracownik ds. świadczeń</a:t>
            </a:r>
          </a:p>
        </p:txBody>
      </p:sp>
      <p:sp>
        <p:nvSpPr>
          <p:cNvPr id="12" name="Prostokąt z rogami zaokrąglonymi po przekątnej 11"/>
          <p:cNvSpPr/>
          <p:nvPr/>
        </p:nvSpPr>
        <p:spPr>
          <a:xfrm>
            <a:off x="3786188" y="1143000"/>
            <a:ext cx="2143125" cy="6429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 err="1"/>
              <a:t>pcpr=orpz</a:t>
            </a:r>
            <a:endParaRPr lang="pl-PL" sz="3600" dirty="0"/>
          </a:p>
        </p:txBody>
      </p:sp>
      <p:sp>
        <p:nvSpPr>
          <p:cNvPr id="13" name="Sześciokąt 12"/>
          <p:cNvSpPr/>
          <p:nvPr/>
        </p:nvSpPr>
        <p:spPr>
          <a:xfrm>
            <a:off x="7429500" y="1428750"/>
            <a:ext cx="928688" cy="78581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 err="1"/>
              <a:t>insty</a:t>
            </a:r>
            <a:endParaRPr lang="pl-PL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 err="1"/>
              <a:t>tucje</a:t>
            </a:r>
            <a:endParaRPr lang="pl-PL" sz="1600" dirty="0"/>
          </a:p>
        </p:txBody>
      </p:sp>
      <p:sp>
        <p:nvSpPr>
          <p:cNvPr id="14" name="Sześciokąt 13"/>
          <p:cNvSpPr/>
          <p:nvPr/>
        </p:nvSpPr>
        <p:spPr>
          <a:xfrm>
            <a:off x="1000125" y="1500188"/>
            <a:ext cx="928688" cy="8572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err="1"/>
              <a:t>ops</a:t>
            </a:r>
            <a:r>
              <a:rPr lang="pl-PL" dirty="0"/>
              <a:t>, sąd itp.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2428875" y="4143375"/>
            <a:ext cx="1785938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wsparcie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5143500" y="4143375"/>
            <a:ext cx="185737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świadczenia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1571625" y="5214938"/>
            <a:ext cx="6286500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rodziny zastępcze i osoby usamodzielniane</a:t>
            </a:r>
          </a:p>
        </p:txBody>
      </p:sp>
      <p:cxnSp>
        <p:nvCxnSpPr>
          <p:cNvPr id="20" name="Łącznik prosty ze strzałką 19"/>
          <p:cNvCxnSpPr/>
          <p:nvPr/>
        </p:nvCxnSpPr>
        <p:spPr>
          <a:xfrm>
            <a:off x="1500188" y="2357438"/>
            <a:ext cx="428625" cy="357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 rot="10800000" flipV="1">
            <a:off x="7358063" y="2214563"/>
            <a:ext cx="500062" cy="3571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>
            <a:stCxn id="12" idx="1"/>
          </p:cNvCxnSpPr>
          <p:nvPr/>
        </p:nvCxnSpPr>
        <p:spPr>
          <a:xfrm rot="5400000">
            <a:off x="3857625" y="1357313"/>
            <a:ext cx="571500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>
            <a:stCxn id="12" idx="1"/>
          </p:cNvCxnSpPr>
          <p:nvPr/>
        </p:nvCxnSpPr>
        <p:spPr>
          <a:xfrm rot="16200000" flipH="1">
            <a:off x="5072063" y="1571625"/>
            <a:ext cx="642937" cy="1071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>
            <a:stCxn id="12" idx="1"/>
          </p:cNvCxnSpPr>
          <p:nvPr/>
        </p:nvCxnSpPr>
        <p:spPr>
          <a:xfrm rot="5400000">
            <a:off x="4357688" y="2214563"/>
            <a:ext cx="928687" cy="7143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>
            <a:stCxn id="9" idx="2"/>
            <a:endCxn id="15" idx="0"/>
          </p:cNvCxnSpPr>
          <p:nvPr/>
        </p:nvCxnSpPr>
        <p:spPr>
          <a:xfrm rot="16200000" flipH="1">
            <a:off x="2589213" y="3411537"/>
            <a:ext cx="857250" cy="606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ze strzałką 32"/>
          <p:cNvCxnSpPr>
            <a:stCxn id="11" idx="2"/>
            <a:endCxn id="16" idx="0"/>
          </p:cNvCxnSpPr>
          <p:nvPr/>
        </p:nvCxnSpPr>
        <p:spPr>
          <a:xfrm rot="5400000">
            <a:off x="5911851" y="3446462"/>
            <a:ext cx="857250" cy="5365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>
            <a:stCxn id="15" idx="2"/>
          </p:cNvCxnSpPr>
          <p:nvPr/>
        </p:nvCxnSpPr>
        <p:spPr>
          <a:xfrm rot="5400000">
            <a:off x="3053556" y="4947444"/>
            <a:ext cx="500063" cy="349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>
            <a:stCxn id="16" idx="2"/>
          </p:cNvCxnSpPr>
          <p:nvPr/>
        </p:nvCxnSpPr>
        <p:spPr>
          <a:xfrm rot="16200000" flipH="1">
            <a:off x="5857875" y="4929188"/>
            <a:ext cx="500063" cy="714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/>
          <p:nvPr/>
        </p:nvCxnSpPr>
        <p:spPr>
          <a:xfrm rot="5400000">
            <a:off x="1141412" y="4214813"/>
            <a:ext cx="1858963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ze strzałką 40"/>
          <p:cNvCxnSpPr/>
          <p:nvPr/>
        </p:nvCxnSpPr>
        <p:spPr>
          <a:xfrm rot="5400000">
            <a:off x="6250782" y="4250531"/>
            <a:ext cx="193040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ze strzałką 42"/>
          <p:cNvCxnSpPr/>
          <p:nvPr/>
        </p:nvCxnSpPr>
        <p:spPr>
          <a:xfrm>
            <a:off x="3500438" y="2571750"/>
            <a:ext cx="2357437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>
            <a:stCxn id="8" idx="3"/>
          </p:cNvCxnSpPr>
          <p:nvPr/>
        </p:nvCxnSpPr>
        <p:spPr>
          <a:xfrm rot="5400000">
            <a:off x="3568701" y="3825875"/>
            <a:ext cx="392112" cy="2428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Łącznik prosty ze strzałką 46"/>
          <p:cNvCxnSpPr/>
          <p:nvPr/>
        </p:nvCxnSpPr>
        <p:spPr>
          <a:xfrm rot="10800000">
            <a:off x="3214688" y="3286125"/>
            <a:ext cx="428625" cy="285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42" name="Tytuł 1"/>
          <p:cNvSpPr>
            <a:spLocks noGrp="1"/>
          </p:cNvSpPr>
          <p:nvPr>
            <p:ph type="subTitle" idx="4294967295"/>
          </p:nvPr>
        </p:nvSpPr>
        <p:spPr>
          <a:xfrm>
            <a:off x="2484438" y="260350"/>
            <a:ext cx="6300787" cy="647700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pl-PL" sz="2000" smtClean="0">
                <a:solidFill>
                  <a:srgbClr val="002060"/>
                </a:solidFill>
              </a:rPr>
              <a:t>Model realizacji zadania dotyczącego pieczy zastępczej</a:t>
            </a:r>
            <a:endParaRPr lang="pl-PL" sz="20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lipsa 7"/>
          <p:cNvSpPr/>
          <p:nvPr/>
        </p:nvSpPr>
        <p:spPr>
          <a:xfrm>
            <a:off x="3429000" y="2571750"/>
            <a:ext cx="2500313" cy="10001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/>
              <a:t>STANOWISKO INFORMACYJNE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1571625" y="4786313"/>
            <a:ext cx="1571625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002060"/>
                </a:solidFill>
              </a:rPr>
              <a:t>koordynator </a:t>
            </a:r>
            <a:r>
              <a:rPr lang="pl-PL" b="1" dirty="0" err="1">
                <a:solidFill>
                  <a:srgbClr val="002060"/>
                </a:solidFill>
              </a:rPr>
              <a:t>rodz</a:t>
            </a:r>
            <a:r>
              <a:rPr lang="pl-PL" b="1" dirty="0">
                <a:solidFill>
                  <a:srgbClr val="002060"/>
                </a:solidFill>
              </a:rPr>
              <a:t>. pieczy zastępczej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6286500" y="4786313"/>
            <a:ext cx="1500188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/>
              <a:t>pracownik ds. świadczeń</a:t>
            </a:r>
          </a:p>
        </p:txBody>
      </p:sp>
      <p:sp>
        <p:nvSpPr>
          <p:cNvPr id="12" name="Prostokąt z rogami zaokrąglonymi po przekątnej 11"/>
          <p:cNvSpPr/>
          <p:nvPr/>
        </p:nvSpPr>
        <p:spPr>
          <a:xfrm>
            <a:off x="2786063" y="1214438"/>
            <a:ext cx="3714750" cy="107156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rodziny zastępcze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osoby  usamodzielniane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1214438" y="3929063"/>
            <a:ext cx="2643187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/>
              <a:t>zgłoszenie problemu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5715000" y="3857625"/>
            <a:ext cx="2643188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/>
              <a:t>zgłoszenie potrzeby świadczenia</a:t>
            </a:r>
          </a:p>
        </p:txBody>
      </p:sp>
      <p:sp>
        <p:nvSpPr>
          <p:cNvPr id="10249" name="Tytuł 1"/>
          <p:cNvSpPr>
            <a:spLocks noGrp="1"/>
          </p:cNvSpPr>
          <p:nvPr>
            <p:ph type="subTitle" idx="4294967295"/>
          </p:nvPr>
        </p:nvSpPr>
        <p:spPr>
          <a:xfrm>
            <a:off x="2843213" y="260350"/>
            <a:ext cx="4357687" cy="647700"/>
          </a:xfrm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pl-PL" sz="2400" smtClean="0">
                <a:solidFill>
                  <a:srgbClr val="002060"/>
                </a:solidFill>
              </a:rPr>
              <a:t>Zgłoszenie się klienta do pcpr</a:t>
            </a:r>
            <a:endParaRPr lang="pl-PL" sz="2400" b="1" smtClean="0">
              <a:solidFill>
                <a:srgbClr val="002060"/>
              </a:solidFill>
            </a:endParaRPr>
          </a:p>
        </p:txBody>
      </p:sp>
      <p:sp>
        <p:nvSpPr>
          <p:cNvPr id="62" name="Elipsa 61"/>
          <p:cNvSpPr/>
          <p:nvPr/>
        </p:nvSpPr>
        <p:spPr>
          <a:xfrm>
            <a:off x="285750" y="5857875"/>
            <a:ext cx="4214813" cy="785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/>
              <a:t>specjaliści (psycholog, doradca zawodowy, prawnik, mediator itd.)</a:t>
            </a:r>
          </a:p>
        </p:txBody>
      </p:sp>
      <p:cxnSp>
        <p:nvCxnSpPr>
          <p:cNvPr id="64" name="Łącznik prosty ze strzałką 63"/>
          <p:cNvCxnSpPr>
            <a:stCxn id="12" idx="1"/>
          </p:cNvCxnSpPr>
          <p:nvPr/>
        </p:nvCxnSpPr>
        <p:spPr>
          <a:xfrm rot="5400000">
            <a:off x="4501357" y="2428081"/>
            <a:ext cx="2857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>
            <a:stCxn id="8" idx="3"/>
            <a:endCxn id="15" idx="0"/>
          </p:cNvCxnSpPr>
          <p:nvPr/>
        </p:nvCxnSpPr>
        <p:spPr>
          <a:xfrm rot="5400000">
            <a:off x="2913857" y="3047206"/>
            <a:ext cx="503238" cy="1260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ze strzałką 67"/>
          <p:cNvCxnSpPr>
            <a:stCxn id="8" idx="5"/>
            <a:endCxn id="16" idx="0"/>
          </p:cNvCxnSpPr>
          <p:nvPr/>
        </p:nvCxnSpPr>
        <p:spPr>
          <a:xfrm rot="16200000" flipH="1">
            <a:off x="6084094" y="2904331"/>
            <a:ext cx="431800" cy="14747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ze strzałką 69"/>
          <p:cNvCxnSpPr>
            <a:endCxn id="9" idx="0"/>
          </p:cNvCxnSpPr>
          <p:nvPr/>
        </p:nvCxnSpPr>
        <p:spPr>
          <a:xfrm rot="5400000">
            <a:off x="2213769" y="464423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ze strzałką 72"/>
          <p:cNvCxnSpPr>
            <a:stCxn id="16" idx="2"/>
            <a:endCxn id="11" idx="0"/>
          </p:cNvCxnSpPr>
          <p:nvPr/>
        </p:nvCxnSpPr>
        <p:spPr>
          <a:xfrm rot="5400000">
            <a:off x="6893719" y="4644231"/>
            <a:ext cx="285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3429000" y="5500688"/>
            <a:ext cx="2571750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Prostokąt 75"/>
          <p:cNvSpPr/>
          <p:nvPr/>
        </p:nvSpPr>
        <p:spPr>
          <a:xfrm>
            <a:off x="3571875" y="5072063"/>
            <a:ext cx="2357438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dirty="0">
                <a:solidFill>
                  <a:srgbClr val="FF0000"/>
                </a:solidFill>
              </a:rPr>
              <a:t>procedury współpracy</a:t>
            </a:r>
          </a:p>
        </p:txBody>
      </p:sp>
      <p:cxnSp>
        <p:nvCxnSpPr>
          <p:cNvPr id="78" name="Łącznik prosty ze strzałką 77"/>
          <p:cNvCxnSpPr>
            <a:stCxn id="9" idx="2"/>
            <a:endCxn id="62" idx="0"/>
          </p:cNvCxnSpPr>
          <p:nvPr/>
        </p:nvCxnSpPr>
        <p:spPr>
          <a:xfrm rot="16200000" flipH="1">
            <a:off x="2303463" y="5768975"/>
            <a:ext cx="142875" cy="349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1153</Words>
  <Application>Microsoft Office PowerPoint</Application>
  <PresentationFormat>Pokaz na ekranie (4:3)</PresentationFormat>
  <Paragraphs>229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</vt:lpstr>
      <vt:lpstr>Modelu realizacji usług o określonym standardzie w powiecie – piecza zastępcza  zadanie 2 Działania w zakresie wdrażania standardów pracy socjalnej i funkcjonowania pomocy i integracji społecznej </vt:lpstr>
      <vt:lpstr>Część II Model współpracy pracowników pcpr udzielającym wsparcia rodzinom zastępczym i osobom usamodzielnianym, w szczególności koordynatorów pieczy zastępczej i pracowników zajmujących się przyznawaniem świadczeń materialnych, przy wykorzystaniu modelu oddzielenia procedury administracyjnej przyznawania świadczeń od pracy socjalnej.  </vt:lpstr>
      <vt:lpstr> Ustawa o wpieraniu rodziny i pieczy zastępczej założenia: 1. Przejście zadań pieczy zastępczej z ustawy o pomocy społecznej do nowego systemu – pieczy zastępczej. 2. Zmiana pozycji rodzin zastępczych – partnerstwo. 3. Możliwość kreowania i aktywizowania środowiska rodzin zastępczych.  </vt:lpstr>
      <vt:lpstr>KOORDYNATOR</vt:lpstr>
      <vt:lpstr>Zadania koordynatora art. 77</vt:lpstr>
      <vt:lpstr>PCPR = ORGANIZATOR RODZINNEJ PIECZY ZASTĘPCZEJ</vt:lpstr>
      <vt:lpstr>Procedury współpracy- znaczenie </vt:lpstr>
      <vt:lpstr>Slajd 8</vt:lpstr>
      <vt:lpstr>Slajd 9</vt:lpstr>
      <vt:lpstr>Slajd 10</vt:lpstr>
      <vt:lpstr> Rodzaje informacji przekazywanych przez koordynatora pieczy zastępczej pracownikowi ds. świadczeń</vt:lpstr>
      <vt:lpstr>Zadania pracownika ds. świadczeń</vt:lpstr>
      <vt:lpstr>POSTĘPOWANIE W SPRAWIE PRZYZNANIA ŚWIADCZEŃ DLA RODZIN ZASTĘPCZYCH I OSÓB USAMODZIELNIANYCH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Dziękuję za uwagę Alicja Data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Alicja Data</dc:creator>
  <cp:lastModifiedBy>Katarzyna Gierczycka</cp:lastModifiedBy>
  <cp:revision>154</cp:revision>
  <dcterms:created xsi:type="dcterms:W3CDTF">2011-09-24T09:46:30Z</dcterms:created>
  <dcterms:modified xsi:type="dcterms:W3CDTF">2011-12-19T10:33:45Z</dcterms:modified>
</cp:coreProperties>
</file>