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10" r:id="rId3"/>
    <p:sldId id="318" r:id="rId4"/>
    <p:sldId id="317" r:id="rId5"/>
    <p:sldId id="311" r:id="rId6"/>
    <p:sldId id="319" r:id="rId7"/>
    <p:sldId id="320" r:id="rId8"/>
    <p:sldId id="321" r:id="rId9"/>
    <p:sldId id="312" r:id="rId10"/>
    <p:sldId id="296" r:id="rId11"/>
    <p:sldId id="297" r:id="rId12"/>
    <p:sldId id="313" r:id="rId13"/>
    <p:sldId id="264" r:id="rId14"/>
    <p:sldId id="265" r:id="rId15"/>
    <p:sldId id="283" r:id="rId16"/>
    <p:sldId id="266" r:id="rId17"/>
    <p:sldId id="267" r:id="rId18"/>
    <p:sldId id="268" r:id="rId19"/>
    <p:sldId id="322" r:id="rId20"/>
    <p:sldId id="270" r:id="rId21"/>
    <p:sldId id="305" r:id="rId22"/>
    <p:sldId id="306" r:id="rId23"/>
    <p:sldId id="316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93" d="100"/>
          <a:sy n="93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526798-2B63-4F7C-949B-7872670F07E7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45A8918-58E6-4E43-B5D6-9BC45E9A63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B662A6-0AF5-4E13-BAA8-056903458505}" type="slidenum">
              <a:rPr lang="pl-PL">
                <a:solidFill>
                  <a:srgbClr val="000000"/>
                </a:solidFill>
              </a:rPr>
              <a:pPr/>
              <a:t>2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95AE45-A3D4-4B8F-B675-9F8E6DFD3981}" type="slidenum">
              <a:rPr lang="pl-PL">
                <a:solidFill>
                  <a:srgbClr val="000000"/>
                </a:solidFill>
              </a:rPr>
              <a:pPr/>
              <a:t>11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B832E1-8D76-4C93-A1E2-F3CD842894BA}" type="slidenum">
              <a:rPr lang="pl-PL">
                <a:solidFill>
                  <a:srgbClr val="000000"/>
                </a:solidFill>
              </a:rPr>
              <a:pPr/>
              <a:t>12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8069F9-00AC-4517-9748-8710C0F8A5C3}" type="slidenum">
              <a:rPr lang="pl-PL">
                <a:solidFill>
                  <a:srgbClr val="000000"/>
                </a:solidFill>
              </a:rPr>
              <a:pPr/>
              <a:t>3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354AB-3D51-41DD-9D74-7A6E92C533C9}" type="slidenum">
              <a:rPr lang="pl-PL">
                <a:solidFill>
                  <a:srgbClr val="000000"/>
                </a:solidFill>
              </a:rPr>
              <a:pPr/>
              <a:t>4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1CCFEC-B1FB-409E-B941-2ED08183C2EA}" type="slidenum">
              <a:rPr lang="pl-PL">
                <a:solidFill>
                  <a:srgbClr val="000000"/>
                </a:solidFill>
              </a:rPr>
              <a:pPr/>
              <a:t>5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331524-3200-42FE-8191-4365A857BAE8}" type="slidenum">
              <a:rPr lang="pl-PL">
                <a:solidFill>
                  <a:srgbClr val="000000"/>
                </a:solidFill>
              </a:rPr>
              <a:pPr/>
              <a:t>6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F7D2B3-6B3E-4DE7-80C4-A8F9123B58F1}" type="slidenum">
              <a:rPr lang="pl-PL">
                <a:solidFill>
                  <a:srgbClr val="000000"/>
                </a:solidFill>
              </a:rPr>
              <a:pPr/>
              <a:t>7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9CBC69-A2B3-472E-B8AA-082FF19C083F}" type="slidenum">
              <a:rPr lang="pl-PL">
                <a:solidFill>
                  <a:srgbClr val="000000"/>
                </a:solidFill>
              </a:rPr>
              <a:pPr/>
              <a:t>8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17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719761-D63D-4BE6-8486-1CB3665DC160}" type="slidenum">
              <a:rPr lang="pl-PL">
                <a:solidFill>
                  <a:srgbClr val="000000"/>
                </a:solidFill>
              </a:rPr>
              <a:pPr/>
              <a:t>9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E8A8C-1211-49AC-B42D-66389F91A8CC}" type="slidenum">
              <a:rPr lang="pl-PL">
                <a:solidFill>
                  <a:srgbClr val="000000"/>
                </a:solidFill>
              </a:rPr>
              <a:pPr/>
              <a:t>10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7D9A-F3A7-45D9-8648-5A215EAFF2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3740-1D8A-443D-BD6D-4F46E6FA1E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5DA9-09E7-4C4A-9310-72580614B4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10D2-202C-4B83-B599-D4018410F4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805DF-2B7E-46F0-B012-6A09E68456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64B1-87B6-49EF-AD76-EFD8469DAB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1A3E-04EB-4858-A6D6-3BCD0E205C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C3CD6-9D8D-4C99-A83B-02E5CB2E5C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ED70-7432-414B-A5EF-8B26ADDC20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F457-BC5D-4C4F-913F-EC5FAEAC01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C0A7-3D0A-4B74-93BF-8B2226D586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1870-4F72-411F-AF53-AEDF479F80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6524ED-1B1B-417F-A3A3-BDDDF04AD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Standardy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Usług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Modele Instytucji pomocy i integracji społecznej.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Referat wprowadzający.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Warszawa, 29 XI 2011r.</a:t>
            </a:r>
            <a:b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endParaRPr lang="pl-PL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52963"/>
            <a:ext cx="6400800" cy="985837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Alina Karczewska</a:t>
            </a:r>
          </a:p>
          <a:p>
            <a:pPr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WRZOS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4550" y="620713"/>
            <a:ext cx="6491288" cy="1512887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Grupy docelowe dla których opracowano standardy usług w ramach Zadania 2</a:t>
            </a:r>
            <a:b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+mn-ea"/>
                <a:cs typeface="+mn-cs"/>
              </a:rPr>
              <a:t/>
            </a:r>
            <a:b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+mn-ea"/>
                <a:cs typeface="+mn-cs"/>
              </a:rPr>
            </a:b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1862138"/>
            <a:ext cx="21605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771650"/>
            <a:ext cx="25908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773238"/>
            <a:ext cx="25209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9563" y="3860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3852863"/>
            <a:ext cx="28844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76275" y="3276600"/>
            <a:ext cx="2089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starsze</a:t>
            </a:r>
            <a:endParaRPr lang="pl-PL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32138" y="2967038"/>
            <a:ext cx="2590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niepełnosprawne</a:t>
            </a:r>
            <a:endParaRPr lang="pl-PL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084888" y="3232150"/>
            <a:ext cx="25209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Rodziny z dziećmi</a:t>
            </a:r>
            <a:endParaRPr lang="pl-PL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579563" y="5465763"/>
            <a:ext cx="2619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Rodziny z problemem przemocy</a:t>
            </a:r>
            <a:endParaRPr lang="pl-PL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59363" y="5445125"/>
            <a:ext cx="29019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pozostające bez pracy</a:t>
            </a:r>
            <a:endParaRPr lang="pl-PL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491287" cy="15113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+mn-ea"/>
                <a:cs typeface="+mn-cs"/>
              </a:rPr>
              <a:t>Standardy pracy socjalnej</a:t>
            </a:r>
            <a:r>
              <a:rPr lang="pl-P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+mn-ea"/>
                <a:cs typeface="+mn-cs"/>
              </a:rPr>
              <a:t/>
            </a:r>
            <a:br>
              <a:rPr lang="pl-P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+mn-ea"/>
                <a:cs typeface="+mn-cs"/>
              </a:rPr>
            </a:b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39261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l-PL" sz="2000" dirty="0" smtClean="0"/>
              <a:t>Dla wszystkich grup docelowych – standardy pracy socjalnej należy traktować 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komplementarnie;</a:t>
            </a:r>
          </a:p>
          <a:p>
            <a:pPr>
              <a:lnSpc>
                <a:spcPct val="150000"/>
              </a:lnSpc>
              <a:defRPr/>
            </a:pPr>
            <a:r>
              <a:rPr lang="pl-PL" sz="2000" dirty="0">
                <a:solidFill>
                  <a:srgbClr val="000000"/>
                </a:solidFill>
              </a:rPr>
              <a:t>Metoda </a:t>
            </a:r>
            <a:r>
              <a:rPr lang="pl-PL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indywidualnego przypadku i </a:t>
            </a:r>
            <a:r>
              <a:rPr lang="pl-P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grupowa</a:t>
            </a:r>
            <a:endParaRPr lang="pl-PL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pl-PL" sz="2000" dirty="0" smtClean="0"/>
              <a:t>Praca socjalna 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oddzielona od postępowania administracyjnego </a:t>
            </a:r>
            <a:r>
              <a:rPr lang="pl-PL" sz="2000" dirty="0" smtClean="0"/>
              <a:t>w sprawie świadczeń pomocy społecznej. Łączy:</a:t>
            </a:r>
          </a:p>
          <a:p>
            <a:pPr lvl="1">
              <a:lnSpc>
                <a:spcPct val="150000"/>
              </a:lnSpc>
              <a:defRPr/>
            </a:pPr>
            <a:r>
              <a:rPr lang="pl-PL" sz="1600" dirty="0" smtClean="0"/>
              <a:t>usługi poradniczo-interwencyjno-terapeutyczne;</a:t>
            </a:r>
          </a:p>
          <a:p>
            <a:pPr lvl="1">
              <a:lnSpc>
                <a:spcPct val="150000"/>
              </a:lnSpc>
              <a:defRPr/>
            </a:pPr>
            <a:r>
              <a:rPr lang="pl-PL" sz="1600" dirty="0" smtClean="0"/>
              <a:t>usługi organizacyjno-koordynacyjne </a:t>
            </a:r>
            <a:r>
              <a:rPr lang="pl-PL" sz="1600" dirty="0"/>
              <a:t>(zarządzanie przypadkiem); tworzenie indywidualnych pakietów </a:t>
            </a:r>
            <a:r>
              <a:rPr lang="pl-PL" sz="1600" dirty="0" smtClean="0"/>
              <a:t>usług </a:t>
            </a:r>
            <a:r>
              <a:rPr lang="pl-PL" sz="1600" dirty="0"/>
              <a:t>i tworzenie </a:t>
            </a:r>
            <a:r>
              <a:rPr lang="pl-PL" sz="1600" dirty="0" smtClean="0"/>
              <a:t>oraz </a:t>
            </a:r>
            <a:r>
              <a:rPr lang="pl-PL" sz="1600" dirty="0"/>
              <a:t>organizowanie </a:t>
            </a:r>
            <a:r>
              <a:rPr lang="pl-PL" sz="1600" dirty="0" smtClean="0"/>
              <a:t>infrastruktury</a:t>
            </a:r>
          </a:p>
          <a:p>
            <a:pPr>
              <a:lnSpc>
                <a:spcPct val="150000"/>
              </a:lnSpc>
              <a:defRPr/>
            </a:pPr>
            <a:r>
              <a:rPr lang="pl-PL" sz="2000" dirty="0" smtClean="0"/>
              <a:t>Umożliwiają </a:t>
            </a: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dobór zestawu działań dostosowanych do indywidualnych potrzeb </a:t>
            </a:r>
            <a:r>
              <a:rPr lang="pl-PL" sz="2000" dirty="0"/>
              <a:t>osób i rodzin korzystających z </a:t>
            </a:r>
            <a:r>
              <a:rPr lang="pl-PL" sz="2000" dirty="0" smtClean="0"/>
              <a:t>usługi.</a:t>
            </a:r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491287" cy="647700"/>
          </a:xfrm>
        </p:spPr>
        <p:txBody>
          <a:bodyPr/>
          <a:lstStyle/>
          <a:p>
            <a:pPr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pracy socjalnej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8244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PRAKTYCZNE WSKAZÓWKI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Book Antiqua"/>
              </a:rPr>
              <a:t>dla pracownika socjalnego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, określające </a:t>
            </a:r>
            <a:r>
              <a:rPr lang="pl-PL" sz="2000" b="1" dirty="0">
                <a:solidFill>
                  <a:srgbClr val="000000"/>
                </a:solidFill>
                <a:latin typeface="Book Antiqua"/>
              </a:rPr>
              <a:t>jak prowadzić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pracę socjalną metodami indywidualnego przypadku i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grupową</a:t>
            </a:r>
            <a:endParaRPr lang="pl-PL" sz="2000" dirty="0" smtClean="0">
              <a:solidFill>
                <a:srgbClr val="000000"/>
              </a:solidFill>
              <a:latin typeface="Book Antiqua"/>
            </a:endParaRPr>
          </a:p>
          <a:p>
            <a:pPr>
              <a:defRPr/>
            </a:pP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W jaki </a:t>
            </a: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sposób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 powinien </a:t>
            </a: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postępować pracownik socjalny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, jaka jest </a:t>
            </a:r>
            <a:r>
              <a:rPr lang="pl-PL" sz="2000" b="1" dirty="0" smtClean="0">
                <a:solidFill>
                  <a:srgbClr val="000000"/>
                </a:solidFill>
                <a:latin typeface="Book Antiqua"/>
              </a:rPr>
              <a:t>rola klienta 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na każdym </a:t>
            </a:r>
            <a:r>
              <a:rPr lang="pl-PL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etapie postępowania metodycznego 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(diagnoza – plan działania – realizacja planu – ocena końcowa/ systematyczna ewaluacja)</a:t>
            </a:r>
          </a:p>
          <a:p>
            <a:pPr>
              <a:defRPr/>
            </a:pP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Jak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budować relacje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,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komunikować się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,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motywować i towarzyszyć 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klientowi?</a:t>
            </a:r>
          </a:p>
          <a:p>
            <a:pPr>
              <a:defRPr/>
            </a:pP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Jak wykorzystywać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zasoby środowiska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?</a:t>
            </a:r>
          </a:p>
          <a:p>
            <a:pPr>
              <a:defRPr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Narzędzia</a:t>
            </a:r>
            <a:r>
              <a:rPr lang="pl-PL" sz="2000" dirty="0" smtClean="0">
                <a:solidFill>
                  <a:srgbClr val="000000"/>
                </a:solidFill>
                <a:latin typeface="Book Antiqua"/>
              </a:rPr>
              <a:t> do pracy socjalnej</a:t>
            </a:r>
          </a:p>
          <a:p>
            <a:pPr>
              <a:defRPr/>
            </a:pPr>
            <a:endParaRPr lang="pl-PL" sz="2000" dirty="0">
              <a:solidFill>
                <a:srgbClr val="000000"/>
              </a:solidFill>
              <a:latin typeface="Book Antiqua"/>
            </a:endParaRPr>
          </a:p>
          <a:p>
            <a:pPr marL="0" indent="0" algn="ctr">
              <a:buFontTx/>
              <a:buNone/>
              <a:defRPr/>
            </a:pPr>
            <a:endParaRPr lang="pl-PL" sz="2000" dirty="0" smtClean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282700"/>
          </a:xfrm>
        </p:spPr>
        <p:txBody>
          <a:bodyPr/>
          <a:lstStyle/>
          <a:p>
            <a:pPr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inne standardy opracowano w Zadaniu 2?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dirty="0" smtClean="0"/>
          </a:p>
          <a:p>
            <a:pPr marL="0" indent="0">
              <a:buFontTx/>
              <a:buNone/>
              <a:defRPr/>
            </a:pPr>
            <a:endParaRPr lang="pl-PL" dirty="0"/>
          </a:p>
          <a:p>
            <a:pPr marL="0" indent="0">
              <a:buFontTx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poradnictwa specjalistycznego dla osób z niepełnosprawnością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8025" y="2400300"/>
            <a:ext cx="2970213" cy="21812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143000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inne </a:t>
            </a:r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</a:t>
            </a: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opracowano w Zadaniu 2?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dirty="0" smtClean="0"/>
          </a:p>
          <a:p>
            <a:pPr marL="0" indent="0">
              <a:buFontTx/>
              <a:buNone/>
              <a:defRPr/>
            </a:pPr>
            <a:endParaRPr lang="pl-PL" dirty="0"/>
          </a:p>
          <a:p>
            <a:pPr marL="0" indent="0">
              <a:buFontTx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specjalistycznego poradnictwa – rodzinnego, dla rodzin z dziećmi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7213" y="2420938"/>
            <a:ext cx="2970212" cy="22320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inne </a:t>
            </a:r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</a:t>
            </a: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opracowano w Zadaniu 2?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dirty="0" smtClean="0"/>
          </a:p>
          <a:p>
            <a:pPr marL="0" indent="0">
              <a:buFontTx/>
              <a:buNone/>
              <a:defRPr/>
            </a:pPr>
            <a:endParaRPr lang="pl-PL" dirty="0"/>
          </a:p>
          <a:p>
            <a:pPr marL="0" indent="0">
              <a:buFontTx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interwencji kryzysowej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975" y="2205038"/>
            <a:ext cx="3463925" cy="23034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143000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inne </a:t>
            </a:r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</a:t>
            </a: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opracowano w Zadaniu 2?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dirty="0" smtClean="0"/>
          </a:p>
          <a:p>
            <a:pPr marL="0" indent="0">
              <a:buFontTx/>
              <a:buNone/>
              <a:defRPr/>
            </a:pPr>
            <a:endParaRPr lang="pl-PL" dirty="0"/>
          </a:p>
          <a:p>
            <a:pPr marL="0" indent="0">
              <a:buFontTx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usług opiekuńczych świadczonych w miejscu zamieszkania, dla osób starszych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541588"/>
            <a:ext cx="2690812" cy="22558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143000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Jakie inne </a:t>
            </a:r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</a:t>
            </a:r>
            <a:r>
              <a:rPr lang="pl-P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opracowano w Zadaniu 2?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dirty="0" smtClean="0"/>
          </a:p>
          <a:p>
            <a:pPr marL="0" indent="0">
              <a:buFontTx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Klubu integracji społecznej, ze szczególnym uwzględnieniem treningu pracy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6550" y="2133600"/>
            <a:ext cx="3441700" cy="20875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313" y="115888"/>
            <a:ext cx="6059487" cy="1009650"/>
          </a:xfrm>
        </p:spPr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określają 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standardy usług (innych niż praca socjalna)?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3113088" y="2941638"/>
            <a:ext cx="2808287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Struktura standardów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 rot="14375924">
            <a:off x="2593181" y="1880394"/>
            <a:ext cx="792163" cy="65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2530640">
            <a:off x="1738313" y="2124075"/>
            <a:ext cx="1273175" cy="831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33475" y="2711450"/>
            <a:ext cx="1754188" cy="896938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87625">
            <a:off x="1119188" y="3330575"/>
            <a:ext cx="20447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04482">
            <a:off x="1570038" y="3714750"/>
            <a:ext cx="23479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471783">
            <a:off x="5949156" y="1869282"/>
            <a:ext cx="7016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999694">
            <a:off x="6153944" y="2213769"/>
            <a:ext cx="1255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0613" y="2870200"/>
            <a:ext cx="17557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6976574">
            <a:off x="5607050" y="3248025"/>
            <a:ext cx="23479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33988" y="3549650"/>
            <a:ext cx="1871662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568450" y="1341438"/>
            <a:ext cx="14335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usługi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3850" y="2085975"/>
            <a:ext cx="14922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 usługi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33350" y="2941638"/>
            <a:ext cx="1082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Adresaci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33350" y="3860800"/>
            <a:ext cx="11493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realizacji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0850" y="4802188"/>
            <a:ext cx="1817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 postępowania </a:t>
            </a:r>
            <a:r>
              <a:rPr lang="pl-PL" dirty="0"/>
              <a:t>w realizacji usługi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764338" y="1341438"/>
            <a:ext cx="1785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Narzędzia</a:t>
            </a:r>
            <a:r>
              <a:rPr lang="pl-PL" dirty="0"/>
              <a:t> do realizacji usługi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578725" y="2271713"/>
            <a:ext cx="16716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</a:t>
            </a:r>
            <a:r>
              <a:rPr lang="pl-PL" dirty="0"/>
              <a:t> realizacji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812088" y="2870200"/>
            <a:ext cx="13319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Konieczne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materialne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510463" y="4262438"/>
            <a:ext cx="16922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Profesjonalne wsparcie </a:t>
            </a:r>
            <a:r>
              <a:rPr lang="pl-PL" dirty="0"/>
              <a:t>usługodawców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735763" y="5356225"/>
            <a:ext cx="18430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Kwalifikacje</a:t>
            </a:r>
            <a:r>
              <a:rPr lang="pl-PL" dirty="0"/>
              <a:t> usługodawców</a:t>
            </a:r>
            <a:endParaRPr lang="pl-PL" dirty="0"/>
          </a:p>
        </p:txBody>
      </p:sp>
      <p:sp>
        <p:nvSpPr>
          <p:cNvPr id="21" name="Strzałka w dół 20"/>
          <p:cNvSpPr/>
          <p:nvPr/>
        </p:nvSpPr>
        <p:spPr>
          <a:xfrm>
            <a:off x="4184650" y="3973513"/>
            <a:ext cx="774700" cy="135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2662238" y="5402263"/>
            <a:ext cx="3819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Tryb i narzędzia do kontroli zadania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Modele instytucji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Modele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realizacji usług o określonym standardzie </a:t>
            </a:r>
            <a:r>
              <a:rPr lang="pl-PL" dirty="0" smtClean="0"/>
              <a:t>w gminie (</a:t>
            </a:r>
            <a:r>
              <a:rPr lang="pl-PL" dirty="0" err="1" smtClean="0"/>
              <a:t>gops</a:t>
            </a:r>
            <a:r>
              <a:rPr lang="pl-PL" dirty="0" smtClean="0"/>
              <a:t> i </a:t>
            </a:r>
            <a:r>
              <a:rPr lang="pl-PL" dirty="0" err="1" smtClean="0"/>
              <a:t>mgops</a:t>
            </a:r>
            <a:r>
              <a:rPr lang="pl-PL" dirty="0" smtClean="0"/>
              <a:t>), mieście na prawach powiatu (mops, mops/</a:t>
            </a:r>
            <a:r>
              <a:rPr lang="pl-PL" dirty="0" err="1" smtClean="0"/>
              <a:t>mopr</a:t>
            </a:r>
            <a:r>
              <a:rPr lang="pl-PL" dirty="0" smtClean="0"/>
              <a:t>) i powiatach (</a:t>
            </a:r>
            <a:r>
              <a:rPr lang="pl-PL" dirty="0" err="1" smtClean="0"/>
              <a:t>pcpr</a:t>
            </a:r>
            <a:r>
              <a:rPr lang="pl-PL" dirty="0" smtClean="0"/>
              <a:t>)</a:t>
            </a:r>
          </a:p>
          <a:p>
            <a:pPr>
              <a:defRPr/>
            </a:pPr>
            <a:r>
              <a:rPr lang="pl-PL" dirty="0" smtClean="0"/>
              <a:t>Model CIS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pPr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Projekt 1.18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systemowy 1.18 jest realizowany w ramach Programu Operacyjnego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 2007-2013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FontTx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 do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priorytetu I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Zatrudnienie i Integracja społeczna;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1.2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systemowe instytucji pomocy i integracji społecznej.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Departamentem inicjującym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jest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Pomocy i Integracji Społecznej (MPiPS)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który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ostatecznie odbiera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 projektu.</a:t>
            </a:r>
          </a:p>
          <a:p>
            <a:pPr marL="0" indent="0" algn="ctr">
              <a:buFontTx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8509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Schemat modeli JOPS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6083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89088"/>
            <a:ext cx="820737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8509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Schemat modeli JOPS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7107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14488"/>
            <a:ext cx="81740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8509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Schemat modeli JOPS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8131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2205038"/>
            <a:ext cx="8086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FontTx/>
              <a:buNone/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 więcej informacji zapraszamy na strony www:</a:t>
            </a:r>
          </a:p>
          <a:p>
            <a:pPr marL="457200" lvl="1" indent="0" algn="ctr">
              <a:buFontTx/>
              <a:buNone/>
              <a:defRPr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marL="457200" lvl="1" indent="0" algn="ctr">
              <a:buFontTx/>
              <a:buNone/>
              <a:defRPr/>
            </a:pPr>
            <a:r>
              <a:rPr lang="pl-PL" sz="3600" b="1" dirty="0" smtClean="0">
                <a:solidFill>
                  <a:schemeClr val="tx2"/>
                </a:solidFill>
                <a:latin typeface="Calisto MT" pitchFamily="18" charset="0"/>
              </a:rPr>
              <a:t>www.wrzos.org.pl</a:t>
            </a:r>
          </a:p>
          <a:p>
            <a:pPr marL="457200" lvl="1" indent="0" algn="ctr">
              <a:buFontTx/>
              <a:buNone/>
              <a:defRPr/>
            </a:pPr>
            <a:r>
              <a:rPr lang="pl-PL" sz="3600" b="1" dirty="0" smtClean="0">
                <a:solidFill>
                  <a:schemeClr val="tx2"/>
                </a:solidFill>
                <a:latin typeface="Calisto MT" pitchFamily="18" charset="0"/>
              </a:rPr>
              <a:t>www.crzl.gov.pl</a:t>
            </a:r>
          </a:p>
          <a:p>
            <a:pPr marL="457200" lvl="1" indent="0" algn="ctr">
              <a:buFontTx/>
              <a:buNone/>
              <a:defRPr/>
            </a:pPr>
            <a:endParaRPr lang="pl-PL" dirty="0"/>
          </a:p>
          <a:p>
            <a:pPr marL="457200" lvl="1" indent="0" algn="ctr">
              <a:buFontTx/>
              <a:buNone/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Dziękuję za uwagę!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FontTx/>
              <a:buNone/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Alina Karczewska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pPr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Projekt 1.18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realizowany jest w partnerstwie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organizacji pozarządowych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Centrum Rozwoju Zasobów Ludzkich – lidera partnerstwa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pl-PL" sz="1800" b="1" dirty="0" smtClean="0">
                <a:solidFill>
                  <a:srgbClr val="000000"/>
                </a:solidFill>
              </a:rPr>
              <a:t>Zadania merytoryczne:</a:t>
            </a:r>
          </a:p>
          <a:p>
            <a:pPr marL="0" indent="0">
              <a:buFontTx/>
              <a:buNone/>
              <a:defRPr/>
            </a:pPr>
            <a:r>
              <a:rPr lang="pl-PL" sz="1800" b="1" dirty="0" smtClean="0">
                <a:solidFill>
                  <a:srgbClr val="000000"/>
                </a:solidFill>
              </a:rPr>
              <a:t>Zadanie </a:t>
            </a:r>
            <a:r>
              <a:rPr lang="pl-PL" sz="1800" b="1" dirty="0">
                <a:solidFill>
                  <a:srgbClr val="000000"/>
                </a:solidFill>
              </a:rPr>
              <a:t>2 </a:t>
            </a:r>
            <a:r>
              <a:rPr lang="pl-PL" sz="1800" dirty="0">
                <a:solidFill>
                  <a:srgbClr val="000000"/>
                </a:solidFill>
              </a:rPr>
              <a:t>– Działania w zakresie wdrażania standardów pracy socjalnej i funkcjonowania instytucji pomocy i integracji społecznej – realizuje </a:t>
            </a:r>
            <a:r>
              <a:rPr lang="pl-PL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WRZOS</a:t>
            </a:r>
            <a:r>
              <a:rPr lang="pl-PL" sz="1800" dirty="0">
                <a:solidFill>
                  <a:srgbClr val="000000"/>
                </a:solidFill>
              </a:rPr>
              <a:t> przy udziale </a:t>
            </a:r>
            <a:r>
              <a:rPr lang="pl-PL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i CENTRUM</a:t>
            </a:r>
          </a:p>
          <a:p>
            <a:pPr marL="0" indent="0">
              <a:buFontTx/>
              <a:buNone/>
              <a:defRPr/>
            </a:pPr>
            <a:r>
              <a:rPr lang="pl-PL" sz="1800" b="1" dirty="0">
                <a:solidFill>
                  <a:srgbClr val="000000"/>
                </a:solidFill>
              </a:rPr>
              <a:t>Zadanie 3 </a:t>
            </a:r>
            <a:r>
              <a:rPr lang="pl-PL" sz="1800" dirty="0">
                <a:solidFill>
                  <a:srgbClr val="000000"/>
                </a:solidFill>
              </a:rPr>
              <a:t>- Wypracowanie innowacyjnego standardu środowiskowej pracy socjalnej/organizowania środowiska lokalnego – realizuje </a:t>
            </a:r>
            <a:r>
              <a:rPr lang="pl-PL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 i ISP</a:t>
            </a:r>
          </a:p>
          <a:p>
            <a:pPr marL="0" indent="0">
              <a:buFontTx/>
              <a:buNone/>
              <a:defRPr/>
            </a:pPr>
            <a:r>
              <a:rPr lang="pl-PL" sz="1800" b="1" dirty="0">
                <a:solidFill>
                  <a:srgbClr val="000000"/>
                </a:solidFill>
              </a:rPr>
              <a:t>Zadanie 4 </a:t>
            </a:r>
            <a:r>
              <a:rPr lang="pl-PL" sz="1800" dirty="0">
                <a:solidFill>
                  <a:srgbClr val="000000"/>
                </a:solidFill>
              </a:rPr>
              <a:t>– Gminny Standard Wychodzenia z Bezdomności – realizują </a:t>
            </a:r>
            <a:r>
              <a:rPr lang="pl-PL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PFWB, TPBA, Caritas, Barka, Monar, Otwarte Drzwi</a:t>
            </a:r>
          </a:p>
          <a:p>
            <a:pPr marL="0" indent="0">
              <a:buFontTx/>
              <a:buNone/>
              <a:defRPr/>
            </a:pPr>
            <a:r>
              <a:rPr lang="pl-PL" sz="1800" b="1" dirty="0">
                <a:solidFill>
                  <a:srgbClr val="000000"/>
                </a:solidFill>
              </a:rPr>
              <a:t>Zadanie 5 </a:t>
            </a:r>
            <a:r>
              <a:rPr lang="pl-PL" sz="1800" dirty="0">
                <a:solidFill>
                  <a:srgbClr val="000000"/>
                </a:solidFill>
              </a:rPr>
              <a:t>– Wzmocnienie instytucji pomocy społecznej i administracji w zakresie narzędzi </a:t>
            </a:r>
            <a:r>
              <a:rPr lang="pl-PL" sz="1800" dirty="0" smtClean="0">
                <a:solidFill>
                  <a:srgbClr val="000000"/>
                </a:solidFill>
              </a:rPr>
              <a:t>informatycznych - realizuje </a:t>
            </a:r>
            <a:r>
              <a:rPr lang="pl-PL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CRZL</a:t>
            </a:r>
          </a:p>
          <a:p>
            <a:pPr marL="0" indent="0" algn="ctr">
              <a:buFontTx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pPr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Partnerzy Zadania 2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l-PL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Zadanie 2 </a:t>
            </a:r>
            <a:r>
              <a:rPr lang="pl-PL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„Działania w zakresie wdrażania standardów pracy socjalnej i funkcjonowania instytucji pomocy i integracji społecznej”. Partnerzy:</a:t>
            </a:r>
          </a:p>
          <a:p>
            <a:pPr marL="0" indent="0" algn="just">
              <a:buFontTx/>
              <a:buNone/>
            </a:pPr>
            <a:endParaRPr lang="pl-PL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/>
            <a:r>
              <a:rPr lang="pl-PL" sz="2400" smtClean="0">
                <a:solidFill>
                  <a:srgbClr val="000000"/>
                </a:solidFill>
              </a:rPr>
              <a:t>Centrum Rozwoju Zasobów Ludzkich – lider</a:t>
            </a:r>
          </a:p>
          <a:p>
            <a:pPr marL="0" indent="0"/>
            <a:r>
              <a:rPr lang="pl-PL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Wspólnota Robocza Związków Organizacji Socjalnych (WRZOS)</a:t>
            </a:r>
          </a:p>
          <a:p>
            <a:pPr marL="0" indent="0"/>
            <a:r>
              <a:rPr lang="pl-PL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Stowarzyszenie Samorządowych Ośrodków Pomocy Społecznej „FORUM”</a:t>
            </a:r>
          </a:p>
          <a:p>
            <a:pPr marL="0" indent="0"/>
            <a:r>
              <a:rPr lang="pl-PL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Ogólnopolskie Stowarzyszenie Powiatowych i Miejskich Ośrodków Pomocy Rodzinie „CENTRUM”</a:t>
            </a:r>
          </a:p>
          <a:p>
            <a:pPr marL="0" indent="0" algn="ctr">
              <a:buFontTx/>
              <a:buNone/>
            </a:pPr>
            <a:endParaRPr lang="pl-PL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pPr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Cel Zadania 2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pl-PL" sz="2800" smtClean="0"/>
          </a:p>
          <a:p>
            <a:pPr marL="0" indent="0" algn="ctr">
              <a:buFontTx/>
              <a:buNone/>
            </a:pPr>
            <a:endParaRPr lang="pl-PL" sz="2800" smtClean="0"/>
          </a:p>
          <a:p>
            <a:pPr marL="0" indent="0" algn="ctr">
              <a:buFontTx/>
              <a:buNone/>
            </a:pPr>
            <a:r>
              <a:rPr lang="pl-PL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Rozwój systemu pomocy i integracji społecznej, poprzez opracowanie </a:t>
            </a:r>
            <a:br>
              <a:rPr lang="pl-PL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wdrożenie, wybranych standardów usług pomocy i integracji społecznej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pPr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 co standardy w pomocy?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l-PL" sz="2400" smtClean="0"/>
              <a:t>Standardy przeniesione z </a:t>
            </a:r>
            <a:r>
              <a:rPr lang="pl-PL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biznesu</a:t>
            </a:r>
            <a:r>
              <a:rPr lang="pl-PL" sz="2400" smtClean="0"/>
              <a:t> wraz z reformami administracji publicznej mającymi na celu jej usprawnienie.</a:t>
            </a:r>
          </a:p>
          <a:p>
            <a:pPr marL="0" indent="0" algn="ctr">
              <a:buFontTx/>
              <a:buNone/>
            </a:pPr>
            <a:endParaRPr lang="pl-PL" sz="2400" smtClean="0"/>
          </a:p>
          <a:p>
            <a:pPr marL="0" indent="0" algn="ctr">
              <a:buFontTx/>
              <a:buNone/>
            </a:pPr>
            <a:r>
              <a:rPr lang="pl-PL" sz="2400" smtClean="0"/>
              <a:t>   </a:t>
            </a:r>
            <a:endParaRPr lang="pl-PL" sz="2800" smtClean="0"/>
          </a:p>
        </p:txBody>
      </p:sp>
      <p:sp>
        <p:nvSpPr>
          <p:cNvPr id="4" name="Strzałka w dół 3"/>
          <p:cNvSpPr/>
          <p:nvPr/>
        </p:nvSpPr>
        <p:spPr>
          <a:xfrm>
            <a:off x="4384675" y="2943225"/>
            <a:ext cx="484188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2519363" y="4289425"/>
            <a:ext cx="360362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363" y="4260850"/>
            <a:ext cx="419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3419475" y="2133600"/>
            <a:ext cx="24479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pl-PL" sz="2400" kern="0" dirty="0">
                <a:solidFill>
                  <a:srgbClr val="000000"/>
                </a:solidFill>
                <a:ea typeface="Calibri"/>
              </a:rPr>
              <a:t>Standardy</a:t>
            </a:r>
          </a:p>
        </p:txBody>
      </p:sp>
      <p:sp>
        <p:nvSpPr>
          <p:cNvPr id="13" name="Elipsa 12"/>
          <p:cNvSpPr/>
          <p:nvPr/>
        </p:nvSpPr>
        <p:spPr>
          <a:xfrm>
            <a:off x="1871663" y="3617913"/>
            <a:ext cx="5545137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400" dirty="0">
                <a:solidFill>
                  <a:srgbClr val="000000"/>
                </a:solidFill>
              </a:rPr>
              <a:t>Podniesienie jakości usług</a:t>
            </a:r>
          </a:p>
        </p:txBody>
      </p:sp>
      <p:sp>
        <p:nvSpPr>
          <p:cNvPr id="14" name="Elipsa 13"/>
          <p:cNvSpPr/>
          <p:nvPr/>
        </p:nvSpPr>
        <p:spPr>
          <a:xfrm>
            <a:off x="917575" y="5002213"/>
            <a:ext cx="3484563" cy="369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dirty="0">
                <a:solidFill>
                  <a:srgbClr val="000000"/>
                </a:solidFill>
              </a:rPr>
              <a:t>Większa </a:t>
            </a:r>
            <a:r>
              <a:rPr lang="pl-PL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skuteczność</a:t>
            </a:r>
          </a:p>
        </p:txBody>
      </p:sp>
      <p:sp>
        <p:nvSpPr>
          <p:cNvPr id="15" name="Elipsa 14"/>
          <p:cNvSpPr/>
          <p:nvPr/>
        </p:nvSpPr>
        <p:spPr>
          <a:xfrm>
            <a:off x="5030788" y="5011738"/>
            <a:ext cx="3270250" cy="433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Obniżenie kosztów</a:t>
            </a:r>
            <a:endParaRPr lang="pl-P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pPr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 co standardy w pomocy?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pl-PL" sz="2400" smtClean="0"/>
          </a:p>
          <a:p>
            <a:pPr marL="0" indent="0" algn="ctr">
              <a:buFontTx/>
              <a:buNone/>
            </a:pPr>
            <a:r>
              <a:rPr lang="pl-PL" sz="2400" smtClean="0"/>
              <a:t>   </a:t>
            </a:r>
            <a:endParaRPr lang="pl-PL" sz="2800" smtClean="0"/>
          </a:p>
        </p:txBody>
      </p:sp>
      <p:sp>
        <p:nvSpPr>
          <p:cNvPr id="7" name="Prostokąt zaokrąglony 6"/>
          <p:cNvSpPr/>
          <p:nvPr/>
        </p:nvSpPr>
        <p:spPr>
          <a:xfrm>
            <a:off x="3419475" y="2852738"/>
            <a:ext cx="2089150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Standardy</a:t>
            </a:r>
            <a:endParaRPr lang="pl-PL" sz="2400" dirty="0">
              <a:solidFill>
                <a:schemeClr val="tx1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508625" y="3427413"/>
            <a:ext cx="1079500" cy="12255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5508625" y="1844675"/>
            <a:ext cx="1079500" cy="10080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 flipV="1">
            <a:off x="2268538" y="1916113"/>
            <a:ext cx="1150937" cy="936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2411413" y="3427413"/>
            <a:ext cx="1008062" cy="10810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250825" y="1593850"/>
            <a:ext cx="20177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Ułatwiają ewaluację</a:t>
            </a:r>
            <a:r>
              <a:rPr lang="pl-PL" dirty="0"/>
              <a:t> usługi</a:t>
            </a:r>
            <a:endParaRPr lang="pl-PL" dirty="0"/>
          </a:p>
        </p:txBody>
      </p:sp>
      <p:sp>
        <p:nvSpPr>
          <p:cNvPr id="36864" name="pole tekstowe 36863"/>
          <p:cNvSpPr txBox="1"/>
          <p:nvPr/>
        </p:nvSpPr>
        <p:spPr>
          <a:xfrm>
            <a:off x="395288" y="4652963"/>
            <a:ext cx="31686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Są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pomocne we wdrażaniu </a:t>
            </a:r>
            <a:r>
              <a:rPr lang="pl-PL" dirty="0"/>
              <a:t>do pracy nowych pracowników</a:t>
            </a:r>
            <a:endParaRPr lang="pl-PL" dirty="0"/>
          </a:p>
        </p:txBody>
      </p:sp>
      <p:sp>
        <p:nvSpPr>
          <p:cNvPr id="36865" name="pole tekstowe 36864"/>
          <p:cNvSpPr txBox="1">
            <a:spLocks noChangeArrowheads="1"/>
          </p:cNvSpPr>
          <p:nvPr/>
        </p:nvSpPr>
        <p:spPr bwMode="auto">
          <a:xfrm>
            <a:off x="6697663" y="1593850"/>
            <a:ext cx="19446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Dzięki standardom klient wie, czego może oczekiwać od usługodawcy </a:t>
            </a:r>
          </a:p>
        </p:txBody>
      </p:sp>
      <p:sp>
        <p:nvSpPr>
          <p:cNvPr id="36866" name="pole tekstowe 36865"/>
          <p:cNvSpPr txBox="1"/>
          <p:nvPr/>
        </p:nvSpPr>
        <p:spPr>
          <a:xfrm>
            <a:off x="3024188" y="1089025"/>
            <a:ext cx="3095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Ułatwiają</a:t>
            </a:r>
            <a:r>
              <a:rPr lang="pl-PL" dirty="0"/>
              <a:t>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zlecanie</a:t>
            </a:r>
            <a:r>
              <a:rPr lang="pl-PL" dirty="0"/>
              <a:t> usługi podmiotom niepublicznym </a:t>
            </a:r>
            <a:endParaRPr lang="pl-PL" dirty="0"/>
          </a:p>
        </p:txBody>
      </p:sp>
      <p:cxnSp>
        <p:nvCxnSpPr>
          <p:cNvPr id="36868" name="Łącznik prosty ze strzałką 36867"/>
          <p:cNvCxnSpPr/>
          <p:nvPr/>
        </p:nvCxnSpPr>
        <p:spPr>
          <a:xfrm flipV="1">
            <a:off x="4464050" y="1735138"/>
            <a:ext cx="0" cy="1117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72" name="pole tekstowe 36871"/>
          <p:cNvSpPr txBox="1"/>
          <p:nvPr/>
        </p:nvSpPr>
        <p:spPr>
          <a:xfrm>
            <a:off x="5508625" y="4652963"/>
            <a:ext cx="34559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Zwiększają</a:t>
            </a:r>
            <a:r>
              <a:rPr lang="pl-PL" dirty="0"/>
              <a:t>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zaufanie</a:t>
            </a:r>
            <a:r>
              <a:rPr lang="pl-PL" dirty="0"/>
              <a:t> interesariuszy do organizacji posiadających standardy</a:t>
            </a:r>
            <a:endParaRPr lang="pl-PL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  <p:bldP spid="36864" grpId="0"/>
      <p:bldP spid="36865" grpId="0"/>
      <p:bldP spid="36866" grpId="0"/>
      <p:bldP spid="368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Rectangle 12"/>
          <p:cNvSpPr>
            <a:spLocks noGrp="1" noChangeArrowheads="1"/>
          </p:cNvSpPr>
          <p:nvPr>
            <p:ph type="title"/>
          </p:nvPr>
        </p:nvSpPr>
        <p:spPr>
          <a:xfrm>
            <a:off x="2051050" y="188913"/>
            <a:ext cx="6192838" cy="647700"/>
          </a:xfrm>
        </p:spPr>
        <p:txBody>
          <a:bodyPr/>
          <a:lstStyle/>
          <a:p>
            <a:pPr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Definicja standardu przyjęta w Zadaniu 2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1453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457200" lvl="1" indent="0">
              <a:spcAft>
                <a:spcPts val="1200"/>
              </a:spcAft>
              <a:buFontTx/>
              <a:buNone/>
              <a:defRPr/>
            </a:pPr>
            <a:endParaRPr lang="pl-PL" sz="2000" b="1" dirty="0" smtClean="0">
              <a:solidFill>
                <a:srgbClr val="000000"/>
              </a:solidFill>
              <a:latin typeface="Century Gothic"/>
            </a:endParaRPr>
          </a:p>
          <a:p>
            <a:pPr marL="0" indent="0">
              <a:buFontTx/>
              <a:buNone/>
              <a:defRPr/>
            </a:pPr>
            <a:endParaRPr lang="pl-PL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sz="2000" b="1" dirty="0" smtClean="0">
                <a:solidFill>
                  <a:srgbClr val="000000"/>
                </a:solidFill>
                <a:latin typeface="Century Gothic"/>
              </a:rPr>
              <a:t>Standard </a:t>
            </a:r>
            <a:r>
              <a:rPr lang="pl-PL" sz="2000" b="1" dirty="0">
                <a:solidFill>
                  <a:srgbClr val="000000"/>
                </a:solidFill>
                <a:latin typeface="Century Gothic"/>
              </a:rPr>
              <a:t>usług pomocy i integracji społecznej </a:t>
            </a:r>
            <a:r>
              <a:rPr lang="pl-PL" sz="2000" dirty="0" smtClean="0">
                <a:solidFill>
                  <a:srgbClr val="000000"/>
                </a:solidFill>
                <a:latin typeface="Century Gothic"/>
              </a:rPr>
              <a:t>to </a:t>
            </a:r>
            <a:r>
              <a:rPr lang="pl-PL" sz="2000" dirty="0">
                <a:solidFill>
                  <a:srgbClr val="000000"/>
                </a:solidFill>
                <a:latin typeface="Century Gothic"/>
              </a:rPr>
              <a:t>uzgodnione i uznane za obowiązujące, utrwalone w postaci dokumentu, stwierdzenia, w których szczegółowo opisano, czym powinna się charakteryzować dana usługa pomocy i integracji </a:t>
            </a:r>
            <a:r>
              <a:rPr lang="pl-PL" sz="2000" dirty="0" smtClean="0">
                <a:solidFill>
                  <a:srgbClr val="000000"/>
                </a:solidFill>
                <a:latin typeface="Century Gothic"/>
              </a:rPr>
              <a:t>społecznej. </a:t>
            </a:r>
          </a:p>
          <a:p>
            <a:pPr marL="0" indent="0" algn="just">
              <a:buFontTx/>
              <a:buNone/>
              <a:defRPr/>
            </a:pPr>
            <a:endParaRPr lang="pl-PL" sz="1400" dirty="0" smtClean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(Definicja przyjęta dla projektu.</a:t>
            </a:r>
            <a:r>
              <a:rPr lang="pl-PL" sz="1400" dirty="0">
                <a:solidFill>
                  <a:srgbClr val="000000"/>
                </a:solidFill>
              </a:rPr>
              <a:t> </a:t>
            </a:r>
            <a:r>
              <a:rPr lang="pl-PL" sz="1400" dirty="0" smtClean="0">
                <a:solidFill>
                  <a:srgbClr val="000000"/>
                </a:solidFill>
              </a:rPr>
              <a:t>Krajowy </a:t>
            </a:r>
            <a:r>
              <a:rPr lang="pl-PL" sz="1400" dirty="0">
                <a:solidFill>
                  <a:srgbClr val="000000"/>
                </a:solidFill>
              </a:rPr>
              <a:t>Raport Badawczy. Pomoc i integracja </a:t>
            </a:r>
            <a:r>
              <a:rPr lang="pl-PL" sz="1400" dirty="0" smtClean="0">
                <a:solidFill>
                  <a:srgbClr val="000000"/>
                </a:solidFill>
              </a:rPr>
              <a:t>społeczna </a:t>
            </a:r>
            <a:r>
              <a:rPr lang="pl-PL" sz="1400" dirty="0">
                <a:solidFill>
                  <a:srgbClr val="000000"/>
                </a:solidFill>
              </a:rPr>
              <a:t>wobec wybranych grup – diagnoza standaryzacji usług i modeli instytucji, WRZOS </a:t>
            </a:r>
            <a:r>
              <a:rPr lang="pl-PL" sz="1400" dirty="0" smtClean="0">
                <a:solidFill>
                  <a:srgbClr val="000000"/>
                </a:solidFill>
              </a:rPr>
              <a:t>2011</a:t>
            </a:r>
            <a:r>
              <a:rPr lang="pl-PL" sz="1400" dirty="0" smtClean="0">
                <a:solidFill>
                  <a:srgbClr val="000000"/>
                </a:solidFill>
                <a:latin typeface="Century Gothic"/>
              </a:rPr>
              <a:t>)</a:t>
            </a:r>
          </a:p>
          <a:p>
            <a:pPr marL="0" indent="0">
              <a:buFontTx/>
              <a:buNone/>
              <a:defRPr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4075" y="260350"/>
            <a:ext cx="6707188" cy="777875"/>
          </a:xfrm>
        </p:spPr>
        <p:txBody>
          <a:bodyPr/>
          <a:lstStyle/>
          <a:p>
            <a:pPr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Obecny etap realizacji Zadania 2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659063"/>
            <a:ext cx="8229600" cy="1860550"/>
          </a:xfrm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2852738"/>
            <a:ext cx="4635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852738"/>
            <a:ext cx="4635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273425"/>
            <a:ext cx="463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7588" y="3273425"/>
            <a:ext cx="463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3273425"/>
            <a:ext cx="463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y1">
  <a:themeElements>
    <a:clrScheme name="Standard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Standardy1</Template>
  <TotalTime>912</TotalTime>
  <Words>661</Words>
  <Application>Microsoft Office PowerPoint</Application>
  <PresentationFormat>Pokaz na ekranie (4:3)</PresentationFormat>
  <Paragraphs>127</Paragraphs>
  <Slides>23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Arial Narrow</vt:lpstr>
      <vt:lpstr>Bradley Hand ITC</vt:lpstr>
      <vt:lpstr>Century Gothic</vt:lpstr>
      <vt:lpstr>Book Antiqua</vt:lpstr>
      <vt:lpstr>Calisto MT</vt:lpstr>
      <vt:lpstr>Standardy1</vt:lpstr>
      <vt:lpstr>Standardy Usług i Modele Instytucji pomocy i integracji społecznej. Referat wprowadzający.  Warszawa, 29 XI 2011r. </vt:lpstr>
      <vt:lpstr>Projekt 1.18</vt:lpstr>
      <vt:lpstr>Projekt 1.18</vt:lpstr>
      <vt:lpstr>Partnerzy Zadania 2</vt:lpstr>
      <vt:lpstr>Cel Zadania 2</vt:lpstr>
      <vt:lpstr>Po co standardy w pomocy?</vt:lpstr>
      <vt:lpstr>Po co standardy w pomocy?</vt:lpstr>
      <vt:lpstr>Definicja standardu przyjęta w Zadaniu 2</vt:lpstr>
      <vt:lpstr>Obecny etap realizacji Zadania 2</vt:lpstr>
      <vt:lpstr>Grupy docelowe dla których opracowano standardy usług w ramach Zadania 2  </vt:lpstr>
      <vt:lpstr>Standardy pracy socjalnej </vt:lpstr>
      <vt:lpstr>Standardy pracy socjalnej</vt:lpstr>
      <vt:lpstr>Jakie inne standardy opracowano w Zadaniu 2?</vt:lpstr>
      <vt:lpstr>Jakie inne standardy opracowano w Zadaniu 2?</vt:lpstr>
      <vt:lpstr>Jakie inne standardy opracowano w Zadaniu 2?</vt:lpstr>
      <vt:lpstr>Jakie inne standardy opracowano w Zadaniu 2?</vt:lpstr>
      <vt:lpstr>Jakie inne standardy opracowano w Zadaniu 2?</vt:lpstr>
      <vt:lpstr>Co określają standardy usług (innych niż praca socjalna)?</vt:lpstr>
      <vt:lpstr>Modele instytucji</vt:lpstr>
      <vt:lpstr>Schemat modeli JOPS</vt:lpstr>
      <vt:lpstr>Schemat modeli JOPS</vt:lpstr>
      <vt:lpstr>Schemat modeli JOPS</vt:lpstr>
      <vt:lpstr>Slajd 23</vt:lpstr>
    </vt:vector>
  </TitlesOfParts>
  <Company>WRZOS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Alina Karczewska</dc:creator>
  <cp:lastModifiedBy>Katarzyna Gierczycka</cp:lastModifiedBy>
  <cp:revision>85</cp:revision>
  <dcterms:created xsi:type="dcterms:W3CDTF">2011-07-11T07:32:33Z</dcterms:created>
  <dcterms:modified xsi:type="dcterms:W3CDTF">2011-12-19T10:26:52Z</dcterms:modified>
</cp:coreProperties>
</file>